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70" r:id="rId9"/>
    <p:sldId id="267" r:id="rId10"/>
    <p:sldId id="268" r:id="rId11"/>
    <p:sldId id="269" r:id="rId12"/>
    <p:sldId id="271" r:id="rId13"/>
    <p:sldId id="272" r:id="rId14"/>
    <p:sldId id="274" r:id="rId15"/>
    <p:sldId id="275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33"/>
    <a:srgbClr val="FF5050"/>
    <a:srgbClr val="FF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J:\SETARA%20Institute\KBB%20Setara%202016\Matriks%20Database%20KBB%202016%20Setara%20Institute-HILAL_IH_HH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J:\DOWNLOADAN\Matrik%20Data%20Basse%20Setara%20Institute-HILAL_IH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J:\SETARA%20Institute\KBB%20Setara%202016\Matriks%20Database%20KBB%202016%20Setara%20Institute-HILAL_IH_HH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5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PERISTIWA!$F$246:$F$247</c:f>
              <c:strCache>
                <c:ptCount val="2"/>
                <c:pt idx="0">
                  <c:v>Peristiwa</c:v>
                </c:pt>
                <c:pt idx="1">
                  <c:v>Tindakan</c:v>
                </c:pt>
              </c:strCache>
            </c:strRef>
          </c:cat>
          <c:val>
            <c:numRef>
              <c:f>PERISTIWA!$G$246:$G$247</c:f>
              <c:numCache>
                <c:formatCode>General</c:formatCode>
                <c:ptCount val="2"/>
                <c:pt idx="0">
                  <c:v>208</c:v>
                </c:pt>
                <c:pt idx="1">
                  <c:v>270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box"/>
        <c:axId val="159680792"/>
        <c:axId val="160825760"/>
        <c:axId val="0"/>
      </c:bar3DChart>
      <c:catAx>
        <c:axId val="159680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25760"/>
        <c:crosses val="autoZero"/>
        <c:auto val="1"/>
        <c:lblAlgn val="ctr"/>
        <c:lblOffset val="100"/>
        <c:noMultiLvlLbl val="0"/>
      </c:catAx>
      <c:valAx>
        <c:axId val="16082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680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'Pelaku non negara'!$E$4:$E$8</c:f>
              <c:strCache>
                <c:ptCount val="5"/>
                <c:pt idx="0">
                  <c:v>Kelompok Warga</c:v>
                </c:pt>
                <c:pt idx="1">
                  <c:v>Aliansi Ormas Islam</c:v>
                </c:pt>
                <c:pt idx="2">
                  <c:v>Majelis Ulama Indonesia (MUI)</c:v>
                </c:pt>
                <c:pt idx="3">
                  <c:v>Front Pembela Islam (FPI)</c:v>
                </c:pt>
                <c:pt idx="4">
                  <c:v>Perusahaan</c:v>
                </c:pt>
              </c:strCache>
            </c:strRef>
          </c:cat>
          <c:val>
            <c:numRef>
              <c:f>'Pelaku non negara'!$F$4:$F$8</c:f>
              <c:numCache>
                <c:formatCode>General</c:formatCode>
                <c:ptCount val="5"/>
                <c:pt idx="0">
                  <c:v>42</c:v>
                </c:pt>
                <c:pt idx="1">
                  <c:v>30</c:v>
                </c:pt>
                <c:pt idx="2">
                  <c:v>17</c:v>
                </c:pt>
                <c:pt idx="3">
                  <c:v>16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0885152"/>
        <c:axId val="160885936"/>
        <c:axId val="0"/>
      </c:bar3DChart>
      <c:catAx>
        <c:axId val="16088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5936"/>
        <c:crosses val="autoZero"/>
        <c:auto val="1"/>
        <c:lblAlgn val="ctr"/>
        <c:lblOffset val="100"/>
        <c:noMultiLvlLbl val="0"/>
      </c:catAx>
      <c:valAx>
        <c:axId val="1608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Korban!$B$4:$B$10</c:f>
              <c:strCache>
                <c:ptCount val="7"/>
                <c:pt idx="0">
                  <c:v>Gafatar</c:v>
                </c:pt>
                <c:pt idx="1">
                  <c:v>Warga</c:v>
                </c:pt>
                <c:pt idx="2">
                  <c:v>Ahmadiyah</c:v>
                </c:pt>
                <c:pt idx="3">
                  <c:v>Syiah</c:v>
                </c:pt>
                <c:pt idx="4">
                  <c:v>Individu</c:v>
                </c:pt>
                <c:pt idx="5">
                  <c:v>Umat Kristen</c:v>
                </c:pt>
                <c:pt idx="6">
                  <c:v>Aliran Keagamaan</c:v>
                </c:pt>
              </c:strCache>
            </c:strRef>
          </c:cat>
          <c:val>
            <c:numRef>
              <c:f>Korban!$C$4:$C$10</c:f>
              <c:numCache>
                <c:formatCode>General</c:formatCode>
                <c:ptCount val="7"/>
                <c:pt idx="0">
                  <c:v>36</c:v>
                </c:pt>
                <c:pt idx="1">
                  <c:v>33</c:v>
                </c:pt>
                <c:pt idx="2">
                  <c:v>27</c:v>
                </c:pt>
                <c:pt idx="3">
                  <c:v>23</c:v>
                </c:pt>
                <c:pt idx="4">
                  <c:v>21</c:v>
                </c:pt>
                <c:pt idx="5">
                  <c:v>20</c:v>
                </c:pt>
                <c:pt idx="6">
                  <c:v>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0886720"/>
        <c:axId val="160887504"/>
        <c:axId val="0"/>
      </c:bar3DChart>
      <c:catAx>
        <c:axId val="1608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7504"/>
        <c:crosses val="autoZero"/>
        <c:auto val="1"/>
        <c:lblAlgn val="ctr"/>
        <c:lblOffset val="100"/>
        <c:noMultiLvlLbl val="0"/>
      </c:catAx>
      <c:valAx>
        <c:axId val="160887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PERISTIWA!$C$260</c:f>
              <c:strCache>
                <c:ptCount val="1"/>
                <c:pt idx="0">
                  <c:v>Peristiwa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PERISTIWA!$B$261:$B$263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PERISTIWA!$C$261:$C$263</c:f>
              <c:numCache>
                <c:formatCode>General</c:formatCode>
                <c:ptCount val="3"/>
                <c:pt idx="0">
                  <c:v>134</c:v>
                </c:pt>
                <c:pt idx="1">
                  <c:v>197</c:v>
                </c:pt>
                <c:pt idx="2">
                  <c:v>208</c:v>
                </c:pt>
              </c:numCache>
            </c:numRef>
          </c:val>
        </c:ser>
        <c:ser>
          <c:idx val="1"/>
          <c:order val="1"/>
          <c:tx>
            <c:strRef>
              <c:f>PERISTIWA!$D$260</c:f>
              <c:strCache>
                <c:ptCount val="1"/>
                <c:pt idx="0">
                  <c:v>Tindakan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PERISTIWA!$B$261:$B$263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PERISTIWA!$D$261:$D$263</c:f>
              <c:numCache>
                <c:formatCode>General</c:formatCode>
                <c:ptCount val="3"/>
                <c:pt idx="0">
                  <c:v>177</c:v>
                </c:pt>
                <c:pt idx="1">
                  <c:v>236</c:v>
                </c:pt>
                <c:pt idx="2">
                  <c:v>270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60889072"/>
        <c:axId val="182706512"/>
        <c:axId val="0"/>
      </c:bar3DChart>
      <c:catAx>
        <c:axId val="16088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706512"/>
        <c:crosses val="autoZero"/>
        <c:auto val="1"/>
        <c:lblAlgn val="ctr"/>
        <c:lblOffset val="100"/>
        <c:noMultiLvlLbl val="0"/>
      </c:catAx>
      <c:valAx>
        <c:axId val="18270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PERISTIWA!$C$266</c:f>
              <c:strCache>
                <c:ptCount val="1"/>
                <c:pt idx="0">
                  <c:v>Peristiwa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PERISTIWA!$B$267:$B$276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PERISTIWA!$C$267:$C$276</c:f>
              <c:numCache>
                <c:formatCode>General</c:formatCode>
                <c:ptCount val="10"/>
                <c:pt idx="0">
                  <c:v>135</c:v>
                </c:pt>
                <c:pt idx="1">
                  <c:v>265</c:v>
                </c:pt>
                <c:pt idx="2">
                  <c:v>200</c:v>
                </c:pt>
                <c:pt idx="3">
                  <c:v>216</c:v>
                </c:pt>
                <c:pt idx="4">
                  <c:v>244</c:v>
                </c:pt>
                <c:pt idx="5">
                  <c:v>264</c:v>
                </c:pt>
                <c:pt idx="6">
                  <c:v>222</c:v>
                </c:pt>
                <c:pt idx="7">
                  <c:v>134</c:v>
                </c:pt>
                <c:pt idx="8">
                  <c:v>197</c:v>
                </c:pt>
                <c:pt idx="9">
                  <c:v>208</c:v>
                </c:pt>
              </c:numCache>
            </c:numRef>
          </c:val>
        </c:ser>
        <c:ser>
          <c:idx val="1"/>
          <c:order val="1"/>
          <c:tx>
            <c:strRef>
              <c:f>PERISTIWA!$D$266</c:f>
              <c:strCache>
                <c:ptCount val="1"/>
                <c:pt idx="0">
                  <c:v>Tindakan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PERISTIWA!$B$267:$B$276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PERISTIWA!$D$267:$D$276</c:f>
              <c:numCache>
                <c:formatCode>General</c:formatCode>
                <c:ptCount val="10"/>
                <c:pt idx="0">
                  <c:v>185</c:v>
                </c:pt>
                <c:pt idx="1">
                  <c:v>367</c:v>
                </c:pt>
                <c:pt idx="2">
                  <c:v>291</c:v>
                </c:pt>
                <c:pt idx="3">
                  <c:v>286</c:v>
                </c:pt>
                <c:pt idx="4">
                  <c:v>299</c:v>
                </c:pt>
                <c:pt idx="5">
                  <c:v>371</c:v>
                </c:pt>
                <c:pt idx="6">
                  <c:v>292</c:v>
                </c:pt>
                <c:pt idx="7">
                  <c:v>177</c:v>
                </c:pt>
                <c:pt idx="8">
                  <c:v>236</c:v>
                </c:pt>
                <c:pt idx="9">
                  <c:v>270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0887112"/>
        <c:axId val="160888288"/>
        <c:axId val="0"/>
      </c:bar3DChart>
      <c:catAx>
        <c:axId val="160887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8288"/>
        <c:crosses val="autoZero"/>
        <c:auto val="1"/>
        <c:lblAlgn val="ctr"/>
        <c:lblOffset val="100"/>
        <c:noMultiLvlLbl val="0"/>
      </c:catAx>
      <c:valAx>
        <c:axId val="16088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7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FF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Bulan!$B$4:$B$15</c:f>
              <c:strCache>
                <c:ptCount val="12"/>
                <c:pt idx="0">
                  <c:v>Januari </c:v>
                </c:pt>
                <c:pt idx="1">
                  <c:v>Februari</c:v>
                </c:pt>
                <c:pt idx="2">
                  <c:v>Maret</c:v>
                </c:pt>
                <c:pt idx="3">
                  <c:v>April</c:v>
                </c:pt>
                <c:pt idx="4">
                  <c:v>Mei</c:v>
                </c:pt>
                <c:pt idx="5">
                  <c:v>Juni</c:v>
                </c:pt>
                <c:pt idx="6">
                  <c:v>Juli</c:v>
                </c:pt>
                <c:pt idx="7">
                  <c:v>Agustus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Desember</c:v>
                </c:pt>
              </c:strCache>
            </c:strRef>
          </c:cat>
          <c:val>
            <c:numRef>
              <c:f>Bulan!$C$4:$C$15</c:f>
              <c:numCache>
                <c:formatCode>General</c:formatCode>
                <c:ptCount val="12"/>
                <c:pt idx="0">
                  <c:v>37</c:v>
                </c:pt>
                <c:pt idx="1">
                  <c:v>26</c:v>
                </c:pt>
                <c:pt idx="2">
                  <c:v>12</c:v>
                </c:pt>
                <c:pt idx="3">
                  <c:v>17</c:v>
                </c:pt>
                <c:pt idx="4">
                  <c:v>10</c:v>
                </c:pt>
                <c:pt idx="5">
                  <c:v>23</c:v>
                </c:pt>
                <c:pt idx="6">
                  <c:v>9</c:v>
                </c:pt>
                <c:pt idx="7">
                  <c:v>15</c:v>
                </c:pt>
                <c:pt idx="8">
                  <c:v>11</c:v>
                </c:pt>
                <c:pt idx="9">
                  <c:v>18</c:v>
                </c:pt>
                <c:pt idx="10">
                  <c:v>15</c:v>
                </c:pt>
                <c:pt idx="11">
                  <c:v>15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81482608"/>
        <c:axId val="160031856"/>
      </c:lineChart>
      <c:catAx>
        <c:axId val="181482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0031856"/>
        <c:crosses val="autoZero"/>
        <c:auto val="1"/>
        <c:lblAlgn val="ctr"/>
        <c:lblOffset val="100"/>
        <c:noMultiLvlLbl val="0"/>
      </c:catAx>
      <c:valAx>
        <c:axId val="16003185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81482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strRef>
              <c:f>Provinsi!$B$3:$B$26</c:f>
              <c:strCache>
                <c:ptCount val="24"/>
                <c:pt idx="0">
                  <c:v>Jawa Barat</c:v>
                </c:pt>
                <c:pt idx="1">
                  <c:v>DKI Jakarta</c:v>
                </c:pt>
                <c:pt idx="2">
                  <c:v>Jawa Timur</c:v>
                </c:pt>
                <c:pt idx="3">
                  <c:v>Jawa Tengah</c:v>
                </c:pt>
                <c:pt idx="4">
                  <c:v>Bangka Belitung</c:v>
                </c:pt>
                <c:pt idx="5">
                  <c:v>Sulawesi Selatan</c:v>
                </c:pt>
                <c:pt idx="6">
                  <c:v>Aceh</c:v>
                </c:pt>
                <c:pt idx="7">
                  <c:v>Sumatera Utara</c:v>
                </c:pt>
                <c:pt idx="8">
                  <c:v>Sumatera Barat</c:v>
                </c:pt>
                <c:pt idx="9">
                  <c:v>Jambi</c:v>
                </c:pt>
                <c:pt idx="10">
                  <c:v>DI Yogyakarta</c:v>
                </c:pt>
                <c:pt idx="11">
                  <c:v>Kalimantan Barat</c:v>
                </c:pt>
                <c:pt idx="12">
                  <c:v>Riau</c:v>
                </c:pt>
                <c:pt idx="13">
                  <c:v>Nusa Tenggara Barat</c:v>
                </c:pt>
                <c:pt idx="14">
                  <c:v>Banten</c:v>
                </c:pt>
                <c:pt idx="15">
                  <c:v>Kalimantan Timur</c:v>
                </c:pt>
                <c:pt idx="16">
                  <c:v>Kepulauan Riau</c:v>
                </c:pt>
                <c:pt idx="17">
                  <c:v>Maluku Utara</c:v>
                </c:pt>
                <c:pt idx="18">
                  <c:v>Lampung</c:v>
                </c:pt>
                <c:pt idx="19">
                  <c:v>Kalimantan Tengah</c:v>
                </c:pt>
                <c:pt idx="20">
                  <c:v>Sulawesi Utara</c:v>
                </c:pt>
                <c:pt idx="21">
                  <c:v>Sulawesi Tenggara</c:v>
                </c:pt>
                <c:pt idx="22">
                  <c:v>Papua</c:v>
                </c:pt>
                <c:pt idx="23">
                  <c:v>Sulawesi Tengah</c:v>
                </c:pt>
              </c:strCache>
            </c:strRef>
          </c:cat>
          <c:val>
            <c:numRef>
              <c:f>Provinsi!$C$3:$C$26</c:f>
              <c:numCache>
                <c:formatCode>General</c:formatCode>
                <c:ptCount val="24"/>
                <c:pt idx="0">
                  <c:v>41</c:v>
                </c:pt>
                <c:pt idx="1">
                  <c:v>31</c:v>
                </c:pt>
                <c:pt idx="2">
                  <c:v>22</c:v>
                </c:pt>
                <c:pt idx="3">
                  <c:v>14</c:v>
                </c:pt>
                <c:pt idx="4">
                  <c:v>11</c:v>
                </c:pt>
                <c:pt idx="5">
                  <c:v>10</c:v>
                </c:pt>
                <c:pt idx="6">
                  <c:v>8</c:v>
                </c:pt>
                <c:pt idx="7">
                  <c:v>8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4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2</c:v>
                </c:pt>
                <c:pt idx="20">
                  <c:v>2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0033424"/>
        <c:axId val="160033816"/>
        <c:axId val="0"/>
      </c:bar3DChart>
      <c:catAx>
        <c:axId val="160033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3816"/>
        <c:crosses val="autoZero"/>
        <c:auto val="1"/>
        <c:lblAlgn val="ctr"/>
        <c:lblOffset val="100"/>
        <c:noMultiLvlLbl val="0"/>
      </c:catAx>
      <c:valAx>
        <c:axId val="160033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rgbClr val="FF9933"/>
            </a:solidFill>
            <a:ln>
              <a:solidFill>
                <a:srgbClr val="FFC000"/>
              </a:solidFill>
            </a:ln>
            <a:effectLst>
              <a:outerShdw blurRad="50800" dist="38100" dir="5400000" rotWithShape="0">
                <a:srgbClr val="000000">
                  <a:alpha val="46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254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Provinsi!$B$3:$B$7</c:f>
              <c:strCache>
                <c:ptCount val="5"/>
                <c:pt idx="0">
                  <c:v>Jawa Barat</c:v>
                </c:pt>
                <c:pt idx="1">
                  <c:v>DKI Jakarta</c:v>
                </c:pt>
                <c:pt idx="2">
                  <c:v>Jawa Timur</c:v>
                </c:pt>
                <c:pt idx="3">
                  <c:v>Jawa Tengah</c:v>
                </c:pt>
                <c:pt idx="4">
                  <c:v>Bangka Belitung</c:v>
                </c:pt>
              </c:strCache>
            </c:strRef>
          </c:cat>
          <c:val>
            <c:numRef>
              <c:f>Provinsi!$C$3:$C$7</c:f>
              <c:numCache>
                <c:formatCode>General</c:formatCode>
                <c:ptCount val="5"/>
                <c:pt idx="0">
                  <c:v>41</c:v>
                </c:pt>
                <c:pt idx="1">
                  <c:v>31</c:v>
                </c:pt>
                <c:pt idx="2">
                  <c:v>22</c:v>
                </c:pt>
                <c:pt idx="3">
                  <c:v>14</c:v>
                </c:pt>
                <c:pt idx="4">
                  <c:v>11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0034208"/>
        <c:axId val="160034600"/>
      </c:barChart>
      <c:catAx>
        <c:axId val="160034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4600"/>
        <c:crosses val="autoZero"/>
        <c:auto val="1"/>
        <c:lblAlgn val="ctr"/>
        <c:lblOffset val="100"/>
        <c:noMultiLvlLbl val="0"/>
      </c:catAx>
      <c:valAx>
        <c:axId val="160034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3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'[Matrik Data Basse Setara Institute-HILAL_IH.xlsx]Tindakan Negara'!$G$4:$G$5</c:f>
              <c:strCache>
                <c:ptCount val="2"/>
                <c:pt idx="0">
                  <c:v>Tindakan Negara</c:v>
                </c:pt>
                <c:pt idx="1">
                  <c:v>Tindakan Non Negara</c:v>
                </c:pt>
              </c:strCache>
            </c:strRef>
          </c:cat>
          <c:val>
            <c:numRef>
              <c:f>'[Matrik Data Basse Setara Institute-HILAL_IH.xlsx]Tindakan Negara'!$H$4:$H$5</c:f>
              <c:numCache>
                <c:formatCode>General</c:formatCode>
                <c:ptCount val="2"/>
                <c:pt idx="0">
                  <c:v>140</c:v>
                </c:pt>
                <c:pt idx="1">
                  <c:v>130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shape val="box"/>
        <c:axId val="160035384"/>
        <c:axId val="160035776"/>
        <c:axId val="0"/>
      </c:bar3DChart>
      <c:dateAx>
        <c:axId val="160035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5776"/>
        <c:crosses val="autoZero"/>
        <c:auto val="0"/>
        <c:lblOffset val="100"/>
        <c:baseTimeUnit val="days"/>
      </c:dateAx>
      <c:valAx>
        <c:axId val="160035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0035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rgbClr val="FF5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'Pelaku negara'!$B$3:$B$20</c:f>
              <c:strCache>
                <c:ptCount val="18"/>
                <c:pt idx="0">
                  <c:v>Kepolisian</c:v>
                </c:pt>
                <c:pt idx="1">
                  <c:v>Pemerintah Kabupaten/Kota</c:v>
                </c:pt>
                <c:pt idx="2">
                  <c:v>Institusi Pendidikan</c:v>
                </c:pt>
                <c:pt idx="3">
                  <c:v>Kementerian Agama</c:v>
                </c:pt>
                <c:pt idx="4">
                  <c:v>Kejaksaan</c:v>
                </c:pt>
                <c:pt idx="5">
                  <c:v>Pemerintah Provinsi</c:v>
                </c:pt>
                <c:pt idx="6">
                  <c:v>Satpol PP</c:v>
                </c:pt>
                <c:pt idx="7">
                  <c:v>Pemerintah Kecamatan</c:v>
                </c:pt>
                <c:pt idx="8">
                  <c:v>TNI</c:v>
                </c:pt>
                <c:pt idx="9">
                  <c:v>Anggota DPRD</c:v>
                </c:pt>
                <c:pt idx="10">
                  <c:v>Kesbangpolinmas</c:v>
                </c:pt>
                <c:pt idx="11">
                  <c:v>Pemerintah Desa</c:v>
                </c:pt>
                <c:pt idx="12">
                  <c:v>Pengadilan</c:v>
                </c:pt>
                <c:pt idx="13">
                  <c:v>Bakorpakem</c:v>
                </c:pt>
                <c:pt idx="14">
                  <c:v>Kementerian Dalam Negeri</c:v>
                </c:pt>
                <c:pt idx="15">
                  <c:v>Kementerian Sosial</c:v>
                </c:pt>
                <c:pt idx="16">
                  <c:v>Dinas Pendidikan</c:v>
                </c:pt>
                <c:pt idx="17">
                  <c:v>Wapres</c:v>
                </c:pt>
              </c:strCache>
            </c:strRef>
          </c:cat>
          <c:val>
            <c:numRef>
              <c:f>'Pelaku negara'!$C$3:$C$20</c:f>
              <c:numCache>
                <c:formatCode>General</c:formatCode>
                <c:ptCount val="18"/>
                <c:pt idx="0">
                  <c:v>37</c:v>
                </c:pt>
                <c:pt idx="1">
                  <c:v>35</c:v>
                </c:pt>
                <c:pt idx="2">
                  <c:v>9</c:v>
                </c:pt>
                <c:pt idx="3">
                  <c:v>9</c:v>
                </c:pt>
                <c:pt idx="4">
                  <c:v>8</c:v>
                </c:pt>
                <c:pt idx="5">
                  <c:v>7</c:v>
                </c:pt>
                <c:pt idx="6">
                  <c:v>7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1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0036560"/>
        <c:axId val="160036952"/>
        <c:axId val="0"/>
      </c:bar3DChart>
      <c:catAx>
        <c:axId val="16003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6952"/>
        <c:crosses val="autoZero"/>
        <c:auto val="1"/>
        <c:lblAlgn val="ctr"/>
        <c:lblOffset val="100"/>
        <c:noMultiLvlLbl val="0"/>
      </c:catAx>
      <c:valAx>
        <c:axId val="160036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3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5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'Pelaku negara'!$B$3:$B$7</c:f>
              <c:strCache>
                <c:ptCount val="5"/>
                <c:pt idx="0">
                  <c:v>Kepolisian</c:v>
                </c:pt>
                <c:pt idx="1">
                  <c:v>Pemerintah Kabupaten/Kota</c:v>
                </c:pt>
                <c:pt idx="2">
                  <c:v>Institusi Pendidikan</c:v>
                </c:pt>
                <c:pt idx="3">
                  <c:v>Kementerian Agama</c:v>
                </c:pt>
                <c:pt idx="4">
                  <c:v>Kejaksaan</c:v>
                </c:pt>
              </c:strCache>
            </c:strRef>
          </c:cat>
          <c:val>
            <c:numRef>
              <c:f>'Pelaku negara'!$C$3:$C$7</c:f>
              <c:numCache>
                <c:formatCode>General</c:formatCode>
                <c:ptCount val="5"/>
                <c:pt idx="0">
                  <c:v>37</c:v>
                </c:pt>
                <c:pt idx="1">
                  <c:v>35</c:v>
                </c:pt>
                <c:pt idx="2">
                  <c:v>9</c:v>
                </c:pt>
                <c:pt idx="3">
                  <c:v>9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0881624"/>
        <c:axId val="160882016"/>
        <c:axId val="0"/>
      </c:bar3DChart>
      <c:catAx>
        <c:axId val="160881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2016"/>
        <c:crosses val="autoZero"/>
        <c:auto val="1"/>
        <c:lblAlgn val="ctr"/>
        <c:lblOffset val="100"/>
        <c:noMultiLvlLbl val="0"/>
      </c:catAx>
      <c:valAx>
        <c:axId val="16088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1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rgbClr val="FF5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'Tindakan Negara'!$B$4:$B$9</c:f>
              <c:strCache>
                <c:ptCount val="6"/>
                <c:pt idx="0">
                  <c:v>Diskriminasi</c:v>
                </c:pt>
                <c:pt idx="1">
                  <c:v>Pembiaran</c:v>
                </c:pt>
                <c:pt idx="2">
                  <c:v>Kebijakan Diskriminatif</c:v>
                </c:pt>
                <c:pt idx="3">
                  <c:v>Condoning</c:v>
                </c:pt>
                <c:pt idx="4">
                  <c:v>Pemaksaan menjalankan ibadah</c:v>
                </c:pt>
                <c:pt idx="5">
                  <c:v>Pemaksaan Keyakinan</c:v>
                </c:pt>
              </c:strCache>
            </c:strRef>
          </c:cat>
          <c:val>
            <c:numRef>
              <c:f>'Tindakan Negara'!$C$4:$C$9</c:f>
              <c:numCache>
                <c:formatCode>General</c:formatCode>
                <c:ptCount val="6"/>
                <c:pt idx="0">
                  <c:v>21</c:v>
                </c:pt>
                <c:pt idx="1">
                  <c:v>17</c:v>
                </c:pt>
                <c:pt idx="2">
                  <c:v>13</c:v>
                </c:pt>
                <c:pt idx="3">
                  <c:v>10</c:v>
                </c:pt>
                <c:pt idx="4">
                  <c:v>8</c:v>
                </c:pt>
                <c:pt idx="5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60882800"/>
        <c:axId val="160883192"/>
        <c:axId val="0"/>
      </c:bar3DChart>
      <c:catAx>
        <c:axId val="160882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3192"/>
        <c:crosses val="autoZero"/>
        <c:auto val="1"/>
        <c:lblAlgn val="ctr"/>
        <c:lblOffset val="100"/>
        <c:noMultiLvlLbl val="0"/>
      </c:catAx>
      <c:valAx>
        <c:axId val="160883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'Tindakan non negara'!$A$3:$A$10</c:f>
              <c:strCache>
                <c:ptCount val="8"/>
                <c:pt idx="0">
                  <c:v>Intoleransi</c:v>
                </c:pt>
                <c:pt idx="1">
                  <c:v>Penyesatan</c:v>
                </c:pt>
                <c:pt idx="2">
                  <c:v>Intimidasi</c:v>
                </c:pt>
                <c:pt idx="3">
                  <c:v>Ujaran Kebencian</c:v>
                </c:pt>
                <c:pt idx="4">
                  <c:v>Ancaman</c:v>
                </c:pt>
                <c:pt idx="5">
                  <c:v>Pelarangan pendirian tempat ibadah</c:v>
                </c:pt>
                <c:pt idx="6">
                  <c:v>Pembakaran Properti</c:v>
                </c:pt>
                <c:pt idx="7">
                  <c:v>Pembubaran Kegiatan Keagamaan</c:v>
                </c:pt>
              </c:strCache>
            </c:strRef>
          </c:cat>
          <c:val>
            <c:numRef>
              <c:f>'Tindakan non negara'!$B$3:$B$10</c:f>
              <c:numCache>
                <c:formatCode>General</c:formatCode>
                <c:ptCount val="8"/>
                <c:pt idx="0">
                  <c:v>39</c:v>
                </c:pt>
                <c:pt idx="1">
                  <c:v>15</c:v>
                </c:pt>
                <c:pt idx="2">
                  <c:v>9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shape val="box"/>
        <c:axId val="160883976"/>
        <c:axId val="160884368"/>
        <c:axId val="0"/>
      </c:bar3DChart>
      <c:catAx>
        <c:axId val="160883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4368"/>
        <c:crosses val="autoZero"/>
        <c:auto val="1"/>
        <c:lblAlgn val="ctr"/>
        <c:lblOffset val="100"/>
        <c:noMultiLvlLbl val="0"/>
      </c:catAx>
      <c:valAx>
        <c:axId val="1608843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883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67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3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58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318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97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26417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553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707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3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152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99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81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744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55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29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85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07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2563" y="-583606"/>
            <a:ext cx="8001000" cy="2971801"/>
          </a:xfrm>
        </p:spPr>
        <p:txBody>
          <a:bodyPr/>
          <a:lstStyle/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SUPREMASI INTOLERANSI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4082" y="2391579"/>
            <a:ext cx="7384023" cy="371876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Laporan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kondisi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Kebebasan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Beragama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Berkeyakinan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Minoritas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Keagamaan</a:t>
            </a:r>
            <a:r>
              <a:rPr lang="en-US" dirty="0" smtClean="0">
                <a:solidFill>
                  <a:schemeClr val="bg1"/>
                </a:solidFill>
              </a:rPr>
              <a:t> di Indonesia 2016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i="1" dirty="0" smtClean="0">
                <a:solidFill>
                  <a:schemeClr val="bg1"/>
                </a:solidFill>
              </a:rPr>
              <a:t>SETARA Institute, 29 </a:t>
            </a:r>
            <a:r>
              <a:rPr lang="en-US" i="1" dirty="0" err="1" smtClean="0">
                <a:solidFill>
                  <a:schemeClr val="bg1"/>
                </a:solidFill>
              </a:rPr>
              <a:t>Januari</a:t>
            </a:r>
            <a:r>
              <a:rPr lang="en-US" i="1" dirty="0" smtClean="0">
                <a:solidFill>
                  <a:schemeClr val="bg1"/>
                </a:solidFill>
              </a:rPr>
              <a:t> 2017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02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76642"/>
              </p:ext>
            </p:extLst>
          </p:nvPr>
        </p:nvGraphicFramePr>
        <p:xfrm>
          <a:off x="781031" y="1678191"/>
          <a:ext cx="10094949" cy="4744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0612" y="451821"/>
            <a:ext cx="10843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TINDAKAN YANG PALING BANYAK DILAKUKAN </a:t>
            </a:r>
          </a:p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AKTOR NON NEGARA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41317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598517"/>
              </p:ext>
            </p:extLst>
          </p:nvPr>
        </p:nvGraphicFramePr>
        <p:xfrm>
          <a:off x="361484" y="1370909"/>
          <a:ext cx="6856898" cy="4873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LIMA AKTOR NON NEGARA </a:t>
            </a:r>
          </a:p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DENGAN TINDAKAN TERTINGGI 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06410" y="1602889"/>
            <a:ext cx="3840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rgbClr val="FFFF00"/>
                </a:solidFill>
              </a:rPr>
              <a:t>Tren pelaku tindakan pelanggaran dalam katagori aktor non negara tidak banyak berubah. Sebagaimana hasil-hasil pemantauan pada tahun-tahun sebelumnya, </a:t>
            </a:r>
            <a:r>
              <a:rPr lang="en-US" b="1" dirty="0" err="1" smtClean="0">
                <a:solidFill>
                  <a:srgbClr val="FFFF00"/>
                </a:solidFill>
              </a:rPr>
              <a:t>kelompok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id-ID" b="1" dirty="0" smtClean="0">
                <a:solidFill>
                  <a:srgbClr val="FFFF00"/>
                </a:solidFill>
              </a:rPr>
              <a:t>warga </a:t>
            </a:r>
            <a:r>
              <a:rPr lang="id-ID" b="1" dirty="0">
                <a:solidFill>
                  <a:srgbClr val="FFFF00"/>
                </a:solidFill>
              </a:rPr>
              <a:t>menjadi aktor dominan tindakan pelanggaran kebebasan </a:t>
            </a:r>
            <a:r>
              <a:rPr lang="id-ID" b="1" dirty="0" smtClean="0">
                <a:solidFill>
                  <a:srgbClr val="FFFF00"/>
                </a:solidFill>
              </a:rPr>
              <a:t>beragama/berkeyakinan</a:t>
            </a:r>
            <a:r>
              <a:rPr lang="en-US" b="1" dirty="0" smtClean="0">
                <a:solidFill>
                  <a:srgbClr val="FFFF00"/>
                </a:solidFill>
              </a:rPr>
              <a:t> (t</a:t>
            </a:r>
            <a:r>
              <a:rPr lang="id-ID" b="1" dirty="0" smtClean="0">
                <a:solidFill>
                  <a:srgbClr val="FFFF00"/>
                </a:solidFill>
              </a:rPr>
              <a:t>ahun </a:t>
            </a:r>
            <a:r>
              <a:rPr lang="id-ID" b="1" dirty="0">
                <a:solidFill>
                  <a:srgbClr val="FFFF00"/>
                </a:solidFill>
              </a:rPr>
              <a:t>ini </a:t>
            </a:r>
            <a:r>
              <a:rPr lang="en-US" b="1" dirty="0" err="1" smtClean="0">
                <a:solidFill>
                  <a:srgbClr val="FFFF00"/>
                </a:solidFill>
              </a:rPr>
              <a:t>dengan</a:t>
            </a:r>
            <a:r>
              <a:rPr lang="id-ID" b="1" dirty="0" smtClean="0">
                <a:solidFill>
                  <a:srgbClr val="FFFF00"/>
                </a:solidFill>
              </a:rPr>
              <a:t> 4</a:t>
            </a:r>
            <a:r>
              <a:rPr lang="en-US" b="1" dirty="0" smtClean="0">
                <a:solidFill>
                  <a:srgbClr val="FFFF00"/>
                </a:solidFill>
              </a:rPr>
              <a:t>2</a:t>
            </a:r>
            <a:r>
              <a:rPr lang="id-ID" b="1" dirty="0" smtClean="0">
                <a:solidFill>
                  <a:srgbClr val="FFFF00"/>
                </a:solidFill>
              </a:rPr>
              <a:t> tindakan</a:t>
            </a:r>
            <a:r>
              <a:rPr lang="en-US" b="1" dirty="0" smtClean="0">
                <a:solidFill>
                  <a:srgbClr val="FFFF00"/>
                </a:solidFill>
              </a:rPr>
              <a:t>).</a:t>
            </a:r>
            <a:r>
              <a:rPr lang="id-ID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Pada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peringkat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kedua</a:t>
            </a:r>
            <a:r>
              <a:rPr lang="en-US" b="1" dirty="0" smtClean="0">
                <a:solidFill>
                  <a:srgbClr val="FFFF00"/>
                </a:solidFill>
              </a:rPr>
              <a:t>, </a:t>
            </a:r>
            <a:r>
              <a:rPr lang="en-US" b="1" dirty="0" err="1" smtClean="0">
                <a:solidFill>
                  <a:srgbClr val="FFFF00"/>
                </a:solidFill>
              </a:rPr>
              <a:t>aliansi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Ormas</a:t>
            </a:r>
            <a:r>
              <a:rPr lang="en-US" b="1" dirty="0" smtClean="0">
                <a:solidFill>
                  <a:srgbClr val="FFFF00"/>
                </a:solidFill>
              </a:rPr>
              <a:t> Islam </a:t>
            </a:r>
            <a:r>
              <a:rPr lang="en-US" b="1" dirty="0" err="1" smtClean="0">
                <a:solidFill>
                  <a:srgbClr val="FFFF00"/>
                </a:solidFill>
              </a:rPr>
              <a:t>dengan</a:t>
            </a:r>
            <a:r>
              <a:rPr lang="en-US" b="1" dirty="0" smtClean="0">
                <a:solidFill>
                  <a:srgbClr val="FFFF00"/>
                </a:solidFill>
              </a:rPr>
              <a:t> 30 </a:t>
            </a:r>
            <a:r>
              <a:rPr lang="en-US" b="1" dirty="0" err="1" smtClean="0">
                <a:solidFill>
                  <a:srgbClr val="FFFF00"/>
                </a:solidFill>
              </a:rPr>
              <a:t>tindakan</a:t>
            </a:r>
            <a:r>
              <a:rPr lang="id-ID" b="1" dirty="0" smtClean="0">
                <a:solidFill>
                  <a:srgbClr val="FFFF00"/>
                </a:solidFill>
              </a:rPr>
              <a:t>. </a:t>
            </a:r>
            <a:r>
              <a:rPr lang="en-US" b="1" dirty="0" err="1" smtClean="0">
                <a:solidFill>
                  <a:srgbClr val="FFFF00"/>
                </a:solidFill>
              </a:rPr>
              <a:t>Berikutnya</a:t>
            </a:r>
            <a:r>
              <a:rPr lang="en-US" b="1" dirty="0" smtClean="0">
                <a:solidFill>
                  <a:srgbClr val="FFFF00"/>
                </a:solidFill>
              </a:rPr>
              <a:t>, MUI (17 </a:t>
            </a:r>
            <a:r>
              <a:rPr lang="en-US" b="1" dirty="0" err="1" smtClean="0">
                <a:solidFill>
                  <a:srgbClr val="FFFF00"/>
                </a:solidFill>
              </a:rPr>
              <a:t>tindakan</a:t>
            </a:r>
            <a:r>
              <a:rPr lang="en-US" b="1" dirty="0" smtClean="0">
                <a:solidFill>
                  <a:srgbClr val="FFFF00"/>
                </a:solidFill>
              </a:rPr>
              <a:t>) </a:t>
            </a:r>
            <a:r>
              <a:rPr lang="en-US" b="1" dirty="0" err="1" smtClean="0">
                <a:solidFill>
                  <a:srgbClr val="FFFF00"/>
                </a:solidFill>
              </a:rPr>
              <a:t>dan</a:t>
            </a:r>
            <a:r>
              <a:rPr lang="en-US" b="1" dirty="0" smtClean="0">
                <a:solidFill>
                  <a:srgbClr val="FFFF00"/>
                </a:solidFill>
              </a:rPr>
              <a:t> FPI (16). </a:t>
            </a:r>
            <a:r>
              <a:rPr lang="en-US" b="1" dirty="0" err="1" smtClean="0">
                <a:solidFill>
                  <a:srgbClr val="FFFF00"/>
                </a:solidFill>
              </a:rPr>
              <a:t>Peringkat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kelima</a:t>
            </a:r>
            <a:r>
              <a:rPr lang="en-US" b="1" dirty="0" smtClean="0">
                <a:solidFill>
                  <a:srgbClr val="FFFF00"/>
                </a:solidFill>
              </a:rPr>
              <a:t>, </a:t>
            </a:r>
            <a:r>
              <a:rPr lang="en-US" b="1" dirty="0" err="1" smtClean="0">
                <a:solidFill>
                  <a:srgbClr val="FFFF00"/>
                </a:solidFill>
              </a:rPr>
              <a:t>perusahaan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dengan</a:t>
            </a:r>
            <a:r>
              <a:rPr lang="en-US" b="1" dirty="0" smtClean="0">
                <a:solidFill>
                  <a:srgbClr val="FFFF00"/>
                </a:solidFill>
              </a:rPr>
              <a:t> 4 </a:t>
            </a:r>
            <a:r>
              <a:rPr lang="en-US" b="1" dirty="0" err="1" smtClean="0">
                <a:solidFill>
                  <a:srgbClr val="FFFF00"/>
                </a:solidFill>
              </a:rPr>
              <a:t>tindakan</a:t>
            </a:r>
            <a:r>
              <a:rPr lang="en-US" b="1" dirty="0" smtClean="0">
                <a:solidFill>
                  <a:srgbClr val="FFFF00"/>
                </a:solidFill>
              </a:rPr>
              <a:t>.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71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546201"/>
              </p:ext>
            </p:extLst>
          </p:nvPr>
        </p:nvGraphicFramePr>
        <p:xfrm>
          <a:off x="684213" y="1172584"/>
          <a:ext cx="7093566" cy="520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KELOMPOK KORBAN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62626" y="1207184"/>
            <a:ext cx="32380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600" b="1" dirty="0" smtClean="0"/>
              <a:t>D</a:t>
            </a:r>
            <a:r>
              <a:rPr lang="en-US" sz="1600" b="1" dirty="0" err="1" smtClean="0"/>
              <a:t>alam</a:t>
            </a:r>
            <a:r>
              <a:rPr lang="en-US" sz="1600" b="1" dirty="0" smtClean="0"/>
              <a:t> 208 </a:t>
            </a:r>
            <a:r>
              <a:rPr lang="en-US" sz="1600" b="1" dirty="0" err="1" smtClean="0"/>
              <a:t>peristiwa</a:t>
            </a:r>
            <a:r>
              <a:rPr lang="en-US" sz="1600" b="1" dirty="0" smtClean="0"/>
              <a:t> </a:t>
            </a:r>
            <a:r>
              <a:rPr lang="id-ID" sz="1600" b="1" dirty="0" smtClean="0"/>
              <a:t>pelanggaran </a:t>
            </a:r>
            <a:r>
              <a:rPr lang="id-ID" sz="1600" b="1" dirty="0"/>
              <a:t>kebebasan beragama/berkeyakinan di tahun </a:t>
            </a:r>
            <a:r>
              <a:rPr lang="id-ID" sz="1600" b="1" dirty="0" smtClean="0"/>
              <a:t>201</a:t>
            </a:r>
            <a:r>
              <a:rPr lang="en-US" sz="1600" b="1" dirty="0" smtClean="0"/>
              <a:t>6, </a:t>
            </a:r>
            <a:r>
              <a:rPr lang="en-US" sz="1600" b="1" dirty="0" err="1" smtClean="0"/>
              <a:t>terdapat</a:t>
            </a:r>
            <a:r>
              <a:rPr lang="id-ID" sz="1600" b="1" dirty="0" smtClean="0"/>
              <a:t> </a:t>
            </a:r>
            <a:r>
              <a:rPr lang="en-US" sz="1600" b="1" dirty="0" smtClean="0"/>
              <a:t>14</a:t>
            </a:r>
            <a:r>
              <a:rPr lang="id-ID" sz="1600" b="1" dirty="0" smtClean="0"/>
              <a:t> </a:t>
            </a:r>
            <a:r>
              <a:rPr lang="en-US" sz="1600" b="1" dirty="0" err="1" smtClean="0"/>
              <a:t>kelompok</a:t>
            </a:r>
            <a:r>
              <a:rPr lang="en-US" sz="1600" b="1" dirty="0" smtClean="0"/>
              <a:t> </a:t>
            </a:r>
            <a:r>
              <a:rPr lang="id-ID" sz="1600" b="1" dirty="0" smtClean="0"/>
              <a:t>kelompok </a:t>
            </a:r>
            <a:r>
              <a:rPr lang="id-ID" sz="1600" b="1" dirty="0"/>
              <a:t>korban. Korban paling besar </a:t>
            </a:r>
            <a:r>
              <a:rPr lang="id-ID" sz="1600" b="1" dirty="0" smtClean="0"/>
              <a:t>adalah </a:t>
            </a:r>
            <a:r>
              <a:rPr lang="en-US" sz="1600" b="1" dirty="0" err="1" smtClean="0"/>
              <a:t>Gafatar</a:t>
            </a:r>
            <a:r>
              <a:rPr lang="en-US" sz="1600" b="1" dirty="0" smtClean="0"/>
              <a:t>. </a:t>
            </a:r>
            <a:r>
              <a:rPr lang="id-ID" sz="1600" b="1" dirty="0" smtClean="0"/>
              <a:t>Mereka </a:t>
            </a:r>
            <a:r>
              <a:rPr lang="id-ID" sz="1600" b="1" dirty="0"/>
              <a:t>menjadi korban dalam </a:t>
            </a:r>
            <a:r>
              <a:rPr lang="id-ID" sz="1600" b="1" dirty="0" smtClean="0"/>
              <a:t>3</a:t>
            </a:r>
            <a:r>
              <a:rPr lang="en-US" sz="1600" b="1" dirty="0" smtClean="0"/>
              <a:t>6</a:t>
            </a:r>
            <a:r>
              <a:rPr lang="id-ID" sz="1600" b="1" dirty="0" smtClean="0"/>
              <a:t> </a:t>
            </a:r>
            <a:r>
              <a:rPr lang="id-ID" sz="1600" b="1" dirty="0"/>
              <a:t>peristiwa dengan berbagai bentuk tindakan pelanggaran yang menimpa mereka.  </a:t>
            </a:r>
            <a:r>
              <a:rPr lang="en-US" sz="1600" b="1" dirty="0" err="1" smtClean="0"/>
              <a:t>Enam</a:t>
            </a:r>
            <a:r>
              <a:rPr lang="en-US" sz="1600" b="1" dirty="0" smtClean="0"/>
              <a:t> k</a:t>
            </a:r>
            <a:r>
              <a:rPr lang="id-ID" sz="1600" b="1" dirty="0" smtClean="0"/>
              <a:t>elompok </a:t>
            </a:r>
            <a:r>
              <a:rPr lang="id-ID" sz="1600" b="1" dirty="0"/>
              <a:t>korban terbesar berikutnya adalah </a:t>
            </a:r>
            <a:r>
              <a:rPr lang="id-ID" sz="1600" b="1" dirty="0" smtClean="0"/>
              <a:t>warga</a:t>
            </a:r>
            <a:r>
              <a:rPr lang="en-US" sz="1600" b="1" dirty="0" smtClean="0"/>
              <a:t> (33 </a:t>
            </a:r>
            <a:r>
              <a:rPr lang="en-US" sz="1600" b="1" dirty="0" err="1" smtClean="0"/>
              <a:t>peristiwa</a:t>
            </a:r>
            <a:r>
              <a:rPr lang="en-US" sz="1600" b="1" dirty="0" smtClean="0"/>
              <a:t>), </a:t>
            </a:r>
            <a:r>
              <a:rPr lang="en-US" sz="1600" b="1" dirty="0" err="1" smtClean="0"/>
              <a:t>Ahmadiyah</a:t>
            </a:r>
            <a:r>
              <a:rPr lang="en-US" sz="1600" b="1" dirty="0" smtClean="0"/>
              <a:t> (27), </a:t>
            </a:r>
            <a:r>
              <a:rPr lang="en-US" sz="1600" b="1" dirty="0" err="1" smtClean="0"/>
              <a:t>Syi’ah</a:t>
            </a:r>
            <a:r>
              <a:rPr lang="en-US" sz="1600" b="1" dirty="0" smtClean="0"/>
              <a:t> (23),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individu</a:t>
            </a:r>
            <a:r>
              <a:rPr lang="en-US" sz="1600" b="1" dirty="0" smtClean="0"/>
              <a:t> (21 </a:t>
            </a:r>
            <a:r>
              <a:rPr lang="en-US" sz="1600" b="1" dirty="0" err="1" smtClean="0"/>
              <a:t>peristiwa</a:t>
            </a:r>
            <a:r>
              <a:rPr lang="en-US" sz="1600" b="1" dirty="0" smtClean="0"/>
              <a:t>). </a:t>
            </a:r>
            <a:r>
              <a:rPr lang="en-US" sz="1600" b="1" dirty="0" err="1" smtClean="0"/>
              <a:t>Sedangkan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Umat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Kristiani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Aliran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Keagamaan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masing-masing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menjadi</a:t>
            </a:r>
            <a:r>
              <a:rPr lang="en-US" sz="1600" b="1" dirty="0" smtClean="0"/>
              <a:t> korban </a:t>
            </a:r>
            <a:r>
              <a:rPr lang="en-US" sz="1600" b="1" dirty="0" err="1" smtClean="0"/>
              <a:t>dalam</a:t>
            </a:r>
            <a:r>
              <a:rPr lang="en-US" sz="1600" b="1" dirty="0" smtClean="0"/>
              <a:t> 20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19 </a:t>
            </a:r>
            <a:r>
              <a:rPr lang="en-US" sz="1600" b="1" dirty="0" err="1" smtClean="0"/>
              <a:t>peristiwa</a:t>
            </a:r>
            <a:r>
              <a:rPr lang="en-US" sz="1600" b="1" dirty="0" smtClean="0"/>
              <a:t>.</a:t>
            </a:r>
            <a:r>
              <a:rPr lang="id-ID" sz="1600" b="1" dirty="0" smtClean="0">
                <a:latin typeface="HelveticaNeueLT Std Cn" pitchFamily="34" charset="0"/>
              </a:rPr>
              <a:t> </a:t>
            </a:r>
            <a:endParaRPr lang="id-ID" sz="1600" b="1" dirty="0">
              <a:latin typeface="HelveticaNeueLT Std C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93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2022"/>
              </p:ext>
            </p:extLst>
          </p:nvPr>
        </p:nvGraphicFramePr>
        <p:xfrm>
          <a:off x="1592131" y="1387736"/>
          <a:ext cx="8928847" cy="547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  <a:cs typeface="Aharoni" panose="02010803020104030203" pitchFamily="2" charset="-79"/>
              </a:rPr>
              <a:t>TREN PERISTIWA DAN TINDAKAN</a:t>
            </a:r>
          </a:p>
          <a:p>
            <a:pPr algn="ctr"/>
            <a:r>
              <a:rPr lang="en-US" sz="2800" b="1" dirty="0" smtClean="0">
                <a:latin typeface="+mj-lt"/>
                <a:cs typeface="Aharoni" panose="02010803020104030203" pitchFamily="2" charset="-79"/>
              </a:rPr>
              <a:t>DALAM 3 TAHUN PEMERINTAHAN JOKOWI-JK</a:t>
            </a:r>
            <a:endParaRPr lang="en-US" sz="2800" b="1" dirty="0"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90323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  <a:cs typeface="Aharoni" panose="02010803020104030203" pitchFamily="2" charset="-79"/>
              </a:rPr>
              <a:t>TREN PERISTIWA DAN TINDAKAN</a:t>
            </a:r>
          </a:p>
          <a:p>
            <a:pPr algn="ctr"/>
            <a:r>
              <a:rPr lang="en-US" sz="2800" b="1" dirty="0" smtClean="0">
                <a:latin typeface="+mj-lt"/>
                <a:cs typeface="Aharoni" panose="02010803020104030203" pitchFamily="2" charset="-79"/>
              </a:rPr>
              <a:t>DALAM 10 TAHUN TERAKHIR</a:t>
            </a:r>
            <a:endParaRPr lang="en-US" sz="2800" b="1" dirty="0">
              <a:latin typeface="+mj-lt"/>
              <a:cs typeface="Aharoni" panose="02010803020104030203" pitchFamily="2" charset="-79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460108"/>
              </p:ext>
            </p:extLst>
          </p:nvPr>
        </p:nvGraphicFramePr>
        <p:xfrm>
          <a:off x="774552" y="1398495"/>
          <a:ext cx="10542493" cy="4647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64712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186048"/>
              </p:ext>
            </p:extLst>
          </p:nvPr>
        </p:nvGraphicFramePr>
        <p:xfrm>
          <a:off x="892886" y="1538344"/>
          <a:ext cx="10424160" cy="4118704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014743"/>
                <a:gridCol w="757132"/>
                <a:gridCol w="718633"/>
                <a:gridCol w="744300"/>
                <a:gridCol w="731467"/>
                <a:gridCol w="718633"/>
                <a:gridCol w="784135"/>
                <a:gridCol w="720549"/>
                <a:gridCol w="741743"/>
                <a:gridCol w="720549"/>
                <a:gridCol w="741743"/>
                <a:gridCol w="1030533"/>
              </a:tblGrid>
              <a:tr h="685326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2007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2008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2009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2016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err="1">
                          <a:effectLst/>
                        </a:rPr>
                        <a:t>Jumlah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52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err="1">
                          <a:effectLst/>
                        </a:rPr>
                        <a:t>Aliran</a:t>
                      </a:r>
                      <a:r>
                        <a:rPr lang="en-US" sz="2000" u="none" strike="noStrike" dirty="0">
                          <a:effectLst/>
                        </a:rPr>
                        <a:t> </a:t>
                      </a:r>
                      <a:r>
                        <a:rPr lang="en-US" sz="2000" u="none" strike="noStrike" dirty="0" err="1" smtClean="0">
                          <a:effectLst/>
                        </a:rPr>
                        <a:t>Keagamaan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 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err="1">
                          <a:effectLst/>
                        </a:rPr>
                        <a:t>Gereja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186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61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err="1">
                          <a:effectLst/>
                        </a:rPr>
                        <a:t>Klenteng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Masjid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128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err="1">
                          <a:effectLst/>
                        </a:rPr>
                        <a:t>Sinagog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Pura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err="1">
                          <a:effectLst/>
                        </a:rPr>
                        <a:t>Vihara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4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err="1">
                          <a:effectLst/>
                        </a:rPr>
                        <a:t>Jumlah</a:t>
                      </a:r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31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56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56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42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65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30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361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  <a:cs typeface="Aharoni" panose="02010803020104030203" pitchFamily="2" charset="-79"/>
              </a:rPr>
              <a:t>GANGGUAN TERHADAP TEMPAT IBADAH</a:t>
            </a:r>
          </a:p>
          <a:p>
            <a:pPr algn="ctr"/>
            <a:r>
              <a:rPr lang="en-US" sz="2800" b="1" dirty="0" smtClean="0">
                <a:latin typeface="+mj-lt"/>
                <a:cs typeface="Aharoni" panose="02010803020104030203" pitchFamily="2" charset="-79"/>
              </a:rPr>
              <a:t>DALAM 10 TAHUN TERAKHIR</a:t>
            </a:r>
            <a:endParaRPr lang="en-US" sz="2800" b="1" dirty="0"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82066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735" y="2755353"/>
            <a:ext cx="8534400" cy="1507067"/>
          </a:xfrm>
        </p:spPr>
        <p:txBody>
          <a:bodyPr/>
          <a:lstStyle/>
          <a:p>
            <a:pPr algn="ctr"/>
            <a:r>
              <a:rPr lang="en-US" b="1" dirty="0" smtClean="0"/>
              <a:t>TERIMA KASIH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9916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770180"/>
              </p:ext>
            </p:extLst>
          </p:nvPr>
        </p:nvGraphicFramePr>
        <p:xfrm>
          <a:off x="1667435" y="685801"/>
          <a:ext cx="3754419" cy="4133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/>
          <p:cNvSpPr txBox="1">
            <a:spLocks/>
          </p:cNvSpPr>
          <p:nvPr/>
        </p:nvSpPr>
        <p:spPr>
          <a:xfrm>
            <a:off x="1633375" y="5486400"/>
            <a:ext cx="7772400" cy="761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id-ID" sz="1200" dirty="0" smtClean="0">
                <a:solidFill>
                  <a:srgbClr val="FFFF00"/>
                </a:solidFill>
                <a:latin typeface="HelveticaNeueLT Std Cn" pitchFamily="34" charset="0"/>
              </a:rPr>
              <a:t>Jumlah peristiwa dengan jumlah tindakan berbeda, karena dalam satu peristiwa </a:t>
            </a:r>
            <a:r>
              <a:rPr lang="id-ID" sz="1200" i="1" dirty="0" smtClean="0">
                <a:solidFill>
                  <a:srgbClr val="FFFF00"/>
                </a:solidFill>
                <a:latin typeface="HelveticaNeueLT Std Cn" pitchFamily="34" charset="0"/>
              </a:rPr>
              <a:t>(event)</a:t>
            </a:r>
            <a:r>
              <a:rPr lang="id-ID" sz="1200" dirty="0" smtClean="0">
                <a:solidFill>
                  <a:srgbClr val="FFFF00"/>
                </a:solidFill>
                <a:latin typeface="HelveticaNeueLT Std Cn" pitchFamily="34" charset="0"/>
              </a:rPr>
              <a:t> bisa saja terjadi berbagai bentuk tindakan </a:t>
            </a:r>
            <a:r>
              <a:rPr lang="id-ID" sz="1200" i="1" dirty="0" smtClean="0">
                <a:solidFill>
                  <a:srgbClr val="FFFF00"/>
                </a:solidFill>
                <a:latin typeface="HelveticaNeueLT Std Cn" pitchFamily="34" charset="0"/>
              </a:rPr>
              <a:t>(act).</a:t>
            </a:r>
            <a:r>
              <a:rPr lang="id-ID" sz="1200" dirty="0" smtClean="0">
                <a:solidFill>
                  <a:srgbClr val="FFFF00"/>
                </a:solidFill>
                <a:latin typeface="HelveticaNeueLT Std Cn" pitchFamily="34" charset="0"/>
              </a:rPr>
              <a:t> Disiplin hak asasi manusia membedakan antara peristiwa dan tindakan. Jumlah peristiwa dengan jumlah tindakan berbeda, karena dalam satu peristiwa </a:t>
            </a:r>
            <a:r>
              <a:rPr lang="id-ID" sz="1200" i="1" dirty="0" smtClean="0">
                <a:solidFill>
                  <a:srgbClr val="FFFF00"/>
                </a:solidFill>
                <a:latin typeface="HelveticaNeueLT Std Cn" pitchFamily="34" charset="0"/>
              </a:rPr>
              <a:t>(event)</a:t>
            </a:r>
            <a:r>
              <a:rPr lang="id-ID" sz="1200" dirty="0" smtClean="0">
                <a:solidFill>
                  <a:srgbClr val="FFFF00"/>
                </a:solidFill>
                <a:latin typeface="HelveticaNeueLT Std Cn" pitchFamily="34" charset="0"/>
              </a:rPr>
              <a:t> bisa saja terjadi berbagai bentuk tindakan </a:t>
            </a:r>
            <a:r>
              <a:rPr lang="id-ID" sz="1200" i="1" dirty="0" smtClean="0">
                <a:solidFill>
                  <a:srgbClr val="FFFF00"/>
                </a:solidFill>
                <a:latin typeface="HelveticaNeueLT Std Cn" pitchFamily="34" charset="0"/>
              </a:rPr>
              <a:t>(act).</a:t>
            </a:r>
            <a:r>
              <a:rPr lang="id-ID" sz="1200" dirty="0" smtClean="0">
                <a:solidFill>
                  <a:srgbClr val="FFFF00"/>
                </a:solidFill>
                <a:latin typeface="HelveticaNeueLT Std Cn" pitchFamily="34" charset="0"/>
              </a:rPr>
              <a:t> Disiplin hak asasi manusia membedakan antara peristiwa dan tindakan.</a:t>
            </a:r>
            <a:endParaRPr lang="en-US" sz="1200" dirty="0">
              <a:solidFill>
                <a:srgbClr val="FFFF00"/>
              </a:solidFill>
              <a:latin typeface="HelveticaNeueLT Std Cn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5798" y="957432"/>
            <a:ext cx="505609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2016 SETARA Institute </a:t>
            </a:r>
            <a:r>
              <a:rPr lang="en-US" dirty="0" err="1"/>
              <a:t>mencatat</a:t>
            </a:r>
            <a:r>
              <a:rPr lang="en-US" dirty="0"/>
              <a:t> 208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/</a:t>
            </a:r>
            <a:r>
              <a:rPr lang="en-US" dirty="0" err="1"/>
              <a:t>berkeyakinan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270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 yang </a:t>
            </a:r>
            <a:r>
              <a:rPr lang="en-US" dirty="0" err="1"/>
              <a:t>tersebar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smtClean="0"/>
              <a:t>Indonesia.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yang </a:t>
            </a:r>
            <a:r>
              <a:rPr lang="en-US" dirty="0" err="1"/>
              <a:t>lalu</a:t>
            </a:r>
            <a:r>
              <a:rPr lang="en-US" dirty="0"/>
              <a:t>,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kenaikan</a:t>
            </a:r>
            <a:r>
              <a:rPr lang="en-US" dirty="0"/>
              <a:t> yang </a:t>
            </a:r>
            <a:r>
              <a:rPr lang="en-US" dirty="0" err="1"/>
              <a:t>signifikan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b="1" dirty="0" smtClean="0"/>
              <a:t>11 </a:t>
            </a:r>
            <a:r>
              <a:rPr lang="en-US" b="1" dirty="0" err="1"/>
              <a:t>peristiwa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34 </a:t>
            </a:r>
            <a:r>
              <a:rPr lang="en-US" b="1" dirty="0" err="1"/>
              <a:t>tindakan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2015,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196 </a:t>
            </a:r>
            <a:r>
              <a:rPr lang="en-US" dirty="0" err="1"/>
              <a:t>peristiwa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pelanggaraan</a:t>
            </a:r>
            <a:r>
              <a:rPr lang="en-US" dirty="0"/>
              <a:t>  di </a:t>
            </a:r>
            <a:r>
              <a:rPr lang="en-US" dirty="0" err="1"/>
              <a:t>angka</a:t>
            </a:r>
            <a:r>
              <a:rPr lang="en-US" dirty="0"/>
              <a:t> 236 </a:t>
            </a:r>
            <a:r>
              <a:rPr lang="en-US" dirty="0" err="1"/>
              <a:t>tindakan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2255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560299"/>
              </p:ext>
            </p:extLst>
          </p:nvPr>
        </p:nvGraphicFramePr>
        <p:xfrm>
          <a:off x="1807286" y="1678191"/>
          <a:ext cx="8186570" cy="4701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753035"/>
            <a:ext cx="815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SEBARAN PERISTIWA PER BULAN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41586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341057"/>
              </p:ext>
            </p:extLst>
          </p:nvPr>
        </p:nvGraphicFramePr>
        <p:xfrm>
          <a:off x="1297398" y="1051560"/>
          <a:ext cx="8534400" cy="564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SEBARAN PERISTIWA PER PROVINSI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0010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1557426"/>
              </p:ext>
            </p:extLst>
          </p:nvPr>
        </p:nvGraphicFramePr>
        <p:xfrm>
          <a:off x="1620128" y="1484554"/>
          <a:ext cx="8534400" cy="5002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LIMA PROVINSI </a:t>
            </a:r>
          </a:p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DENGAN PERISTIWA TERTINGGI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7777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175340"/>
              </p:ext>
            </p:extLst>
          </p:nvPr>
        </p:nvGraphicFramePr>
        <p:xfrm>
          <a:off x="1430767" y="1589442"/>
          <a:ext cx="3356386" cy="3746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PERBANDINGAN TINDAKAN </a:t>
            </a:r>
          </a:p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AKTOR NEGARA DENGAN NON NEGARA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31859" y="2280621"/>
            <a:ext cx="4679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T</a:t>
            </a:r>
            <a:r>
              <a:rPr lang="id-ID" b="1" dirty="0" smtClean="0">
                <a:solidFill>
                  <a:srgbClr val="FFFF00"/>
                </a:solidFill>
              </a:rPr>
              <a:t>erdapat </a:t>
            </a:r>
            <a:r>
              <a:rPr lang="id-ID" b="1" dirty="0">
                <a:solidFill>
                  <a:srgbClr val="FFFF00"/>
                </a:solidFill>
              </a:rPr>
              <a:t>1</a:t>
            </a:r>
            <a:r>
              <a:rPr lang="en-US" b="1" dirty="0">
                <a:solidFill>
                  <a:srgbClr val="FFFF00"/>
                </a:solidFill>
              </a:rPr>
              <a:t>40</a:t>
            </a:r>
            <a:r>
              <a:rPr lang="id-ID" b="1" dirty="0">
                <a:solidFill>
                  <a:srgbClr val="FFFF00"/>
                </a:solidFill>
              </a:rPr>
              <a:t> tindakan yang </a:t>
            </a:r>
            <a:r>
              <a:rPr lang="en-US" b="1" dirty="0" err="1" smtClean="0">
                <a:solidFill>
                  <a:srgbClr val="FFFF00"/>
                </a:solidFill>
              </a:rPr>
              <a:t>dilakukan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id-ID" b="1" dirty="0" smtClean="0">
                <a:solidFill>
                  <a:srgbClr val="FFFF00"/>
                </a:solidFill>
              </a:rPr>
              <a:t>negara </a:t>
            </a:r>
            <a:r>
              <a:rPr lang="id-ID" b="1" dirty="0">
                <a:solidFill>
                  <a:srgbClr val="FFFF00"/>
                </a:solidFill>
              </a:rPr>
              <a:t>sebagai </a:t>
            </a:r>
            <a:r>
              <a:rPr lang="id-ID" b="1" dirty="0" smtClean="0">
                <a:solidFill>
                  <a:srgbClr val="FFFF00"/>
                </a:solidFill>
              </a:rPr>
              <a:t>aktor. </a:t>
            </a:r>
            <a:r>
              <a:rPr lang="id-ID" b="1" dirty="0">
                <a:solidFill>
                  <a:srgbClr val="FFFF00"/>
                </a:solidFill>
              </a:rPr>
              <a:t>Angka ini menunjukkan lonjakan yang signifikan dari </a:t>
            </a:r>
            <a:r>
              <a:rPr lang="id-ID" b="1" dirty="0" smtClean="0">
                <a:solidFill>
                  <a:srgbClr val="FFFF00"/>
                </a:solidFill>
              </a:rPr>
              <a:t>sebelumnya </a:t>
            </a:r>
            <a:r>
              <a:rPr lang="en-US" b="1" dirty="0" err="1" smtClean="0">
                <a:solidFill>
                  <a:srgbClr val="FFFF00"/>
                </a:solidFill>
              </a:rPr>
              <a:t>hanya</a:t>
            </a:r>
            <a:r>
              <a:rPr lang="id-ID" b="1" dirty="0" smtClean="0">
                <a:solidFill>
                  <a:srgbClr val="FFFF00"/>
                </a:solidFill>
              </a:rPr>
              <a:t> </a:t>
            </a:r>
            <a:r>
              <a:rPr lang="id-ID" b="1" dirty="0">
                <a:solidFill>
                  <a:srgbClr val="FFFF00"/>
                </a:solidFill>
              </a:rPr>
              <a:t>96 kali </a:t>
            </a:r>
            <a:r>
              <a:rPr lang="id-ID" b="1" dirty="0" smtClean="0">
                <a:solidFill>
                  <a:srgbClr val="FFFF00"/>
                </a:solidFill>
              </a:rPr>
              <a:t>tindakan</a:t>
            </a:r>
            <a:r>
              <a:rPr lang="en-US" b="1" dirty="0" smtClean="0">
                <a:solidFill>
                  <a:srgbClr val="FFFF00"/>
                </a:solidFill>
              </a:rPr>
              <a:t>.</a:t>
            </a: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b="1" dirty="0" err="1" smtClean="0">
                <a:solidFill>
                  <a:srgbClr val="FFFF00"/>
                </a:solidFill>
              </a:rPr>
              <a:t>Sedangkan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id-ID" b="1" dirty="0" smtClean="0">
                <a:solidFill>
                  <a:srgbClr val="FFFF00"/>
                </a:solidFill>
              </a:rPr>
              <a:t>pelanggaran </a:t>
            </a:r>
            <a:r>
              <a:rPr lang="id-ID" b="1" dirty="0">
                <a:solidFill>
                  <a:srgbClr val="FFFF00"/>
                </a:solidFill>
              </a:rPr>
              <a:t>oleh aktor non negara “hanya” sebanyak 1</a:t>
            </a:r>
            <a:r>
              <a:rPr lang="en-US" b="1" dirty="0">
                <a:solidFill>
                  <a:srgbClr val="FFFF00"/>
                </a:solidFill>
              </a:rPr>
              <a:t>30</a:t>
            </a:r>
            <a:r>
              <a:rPr lang="id-ID" b="1" dirty="0">
                <a:solidFill>
                  <a:srgbClr val="FFFF00"/>
                </a:solidFill>
              </a:rPr>
              <a:t> </a:t>
            </a:r>
            <a:r>
              <a:rPr lang="id-ID" b="1" dirty="0" smtClean="0">
                <a:solidFill>
                  <a:srgbClr val="FFFF00"/>
                </a:solidFill>
              </a:rPr>
              <a:t>tindakan, </a:t>
            </a:r>
            <a:r>
              <a:rPr lang="id-ID" b="1" dirty="0">
                <a:solidFill>
                  <a:srgbClr val="FFFF00"/>
                </a:solidFill>
              </a:rPr>
              <a:t>berbanding 138 tindakan yang dilakukan oleh aktor non negara pada tahun sebelumnya</a:t>
            </a:r>
            <a:r>
              <a:rPr lang="id-ID" b="1" dirty="0" smtClean="0">
                <a:solidFill>
                  <a:srgbClr val="FFFF00"/>
                </a:solidFill>
              </a:rPr>
              <a:t>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342015" y="5376135"/>
            <a:ext cx="44958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>
              <a:spcBef>
                <a:spcPct val="20000"/>
              </a:spcBef>
            </a:pPr>
            <a:r>
              <a:rPr lang="id-ID" sz="1400" i="1" dirty="0">
                <a:latin typeface="HelveticaNeueLT Std Cn" pitchFamily="34" charset="0"/>
              </a:rPr>
              <a:t>Dari sisi tindakan aktor, dengan menggunakan kategori yang lazim digunakan dalam </a:t>
            </a:r>
            <a:r>
              <a:rPr lang="id-ID" sz="1400" i="1" dirty="0" smtClean="0">
                <a:latin typeface="HelveticaNeueLT Std Cn" pitchFamily="34" charset="0"/>
              </a:rPr>
              <a:t>studi</a:t>
            </a:r>
            <a:r>
              <a:rPr lang="en-US" sz="1400" i="1" dirty="0" smtClean="0">
                <a:latin typeface="HelveticaNeueLT Std Cn" pitchFamily="34" charset="0"/>
              </a:rPr>
              <a:t> HAM</a:t>
            </a:r>
            <a:r>
              <a:rPr lang="id-ID" sz="1400" i="1" dirty="0" smtClean="0">
                <a:latin typeface="HelveticaNeueLT Std Cn" pitchFamily="34" charset="0"/>
              </a:rPr>
              <a:t>, </a:t>
            </a:r>
            <a:r>
              <a:rPr lang="id-ID" sz="1400" i="1" dirty="0">
                <a:latin typeface="HelveticaNeueLT Std Cn" pitchFamily="34" charset="0"/>
              </a:rPr>
              <a:t>pelanggaran </a:t>
            </a:r>
            <a:r>
              <a:rPr lang="id-ID" sz="1400" i="1" dirty="0" smtClean="0">
                <a:latin typeface="HelveticaNeueLT Std Cn" pitchFamily="34" charset="0"/>
              </a:rPr>
              <a:t>kebebasan </a:t>
            </a:r>
            <a:r>
              <a:rPr lang="id-ID" sz="1400" i="1" dirty="0">
                <a:latin typeface="HelveticaNeueLT Std Cn" pitchFamily="34" charset="0"/>
              </a:rPr>
              <a:t>beragama/berkeyakinan </a:t>
            </a:r>
            <a:r>
              <a:rPr lang="id-ID" sz="1400" i="1" dirty="0" smtClean="0">
                <a:latin typeface="HelveticaNeueLT Std Cn" pitchFamily="34" charset="0"/>
              </a:rPr>
              <a:t>dikategorikan </a:t>
            </a:r>
            <a:r>
              <a:rPr lang="id-ID" sz="1400" i="1" dirty="0">
                <a:latin typeface="HelveticaNeueLT Std Cn" pitchFamily="34" charset="0"/>
              </a:rPr>
              <a:t>menjadi dua; yaitu tindakan yang dilakukan oleh negara serta tindakan pelanggaran yang dilakukan oleh aktor bukan negara</a:t>
            </a: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NeueLT Std C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02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6677" y="451821"/>
            <a:ext cx="815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AKTOR NEGARA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76564" y="1065009"/>
            <a:ext cx="332411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Terdapat</a:t>
            </a:r>
            <a:r>
              <a:rPr lang="en-US" b="1" dirty="0" smtClean="0">
                <a:solidFill>
                  <a:srgbClr val="FFFF00"/>
                </a:solidFill>
              </a:rPr>
              <a:t> 18 </a:t>
            </a:r>
            <a:r>
              <a:rPr lang="en-US" b="1" dirty="0" err="1" smtClean="0">
                <a:solidFill>
                  <a:srgbClr val="FFFF00"/>
                </a:solidFill>
              </a:rPr>
              <a:t>institusi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negara</a:t>
            </a:r>
            <a:r>
              <a:rPr lang="en-US" b="1" dirty="0" smtClean="0">
                <a:solidFill>
                  <a:srgbClr val="FFFF00"/>
                </a:solidFill>
              </a:rPr>
              <a:t> yang </a:t>
            </a:r>
            <a:r>
              <a:rPr lang="en-US" b="1" dirty="0" err="1" smtClean="0">
                <a:solidFill>
                  <a:srgbClr val="FFFF00"/>
                </a:solidFill>
              </a:rPr>
              <a:t>menjadi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aktor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pelanggaran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kebebasan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beragama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berkeyakinan</a:t>
            </a:r>
            <a:r>
              <a:rPr lang="en-US" b="1" dirty="0" smtClean="0">
                <a:solidFill>
                  <a:srgbClr val="FFFF00"/>
                </a:solidFill>
              </a:rPr>
              <a:t>. </a:t>
            </a:r>
            <a:r>
              <a:rPr lang="id-ID" b="1" dirty="0" smtClean="0">
                <a:solidFill>
                  <a:srgbClr val="FFFF00"/>
                </a:solidFill>
              </a:rPr>
              <a:t>Fenomena </a:t>
            </a:r>
            <a:r>
              <a:rPr lang="id-ID" b="1" dirty="0">
                <a:solidFill>
                  <a:srgbClr val="FFFF00"/>
                </a:solidFill>
              </a:rPr>
              <a:t>ini merupakan anomali serius sebab negara </a:t>
            </a:r>
            <a:r>
              <a:rPr lang="id-ID" b="1" dirty="0" smtClean="0">
                <a:solidFill>
                  <a:srgbClr val="FFFF00"/>
                </a:solidFill>
              </a:rPr>
              <a:t>dalam </a:t>
            </a:r>
            <a:r>
              <a:rPr lang="id-ID" b="1" dirty="0">
                <a:solidFill>
                  <a:srgbClr val="FFFF00"/>
                </a:solidFill>
              </a:rPr>
              <a:t>isu hak asasi manusia pada dasarnya merupakan </a:t>
            </a:r>
            <a:r>
              <a:rPr lang="id-ID" b="1" i="1" dirty="0">
                <a:solidFill>
                  <a:srgbClr val="FFFF00"/>
                </a:solidFill>
              </a:rPr>
              <a:t>duty </a:t>
            </a:r>
            <a:r>
              <a:rPr lang="id-ID" b="1" i="1" dirty="0" smtClean="0">
                <a:solidFill>
                  <a:srgbClr val="FFFF00"/>
                </a:solidFill>
              </a:rPr>
              <a:t>bearer</a:t>
            </a:r>
            <a:r>
              <a:rPr lang="en-US" b="1" i="1" dirty="0" smtClean="0">
                <a:solidFill>
                  <a:srgbClr val="FFFF00"/>
                </a:solidFill>
              </a:rPr>
              <a:t>, </a:t>
            </a:r>
            <a:r>
              <a:rPr lang="id-ID" b="1" dirty="0" smtClean="0">
                <a:solidFill>
                  <a:srgbClr val="FFFF00"/>
                </a:solidFill>
              </a:rPr>
              <a:t>dimana </a:t>
            </a:r>
            <a:r>
              <a:rPr lang="id-ID" b="1" dirty="0">
                <a:solidFill>
                  <a:srgbClr val="FFFF00"/>
                </a:solidFill>
              </a:rPr>
              <a:t>di dalam dirinya melekat tanggung jawab negara </a:t>
            </a:r>
            <a:r>
              <a:rPr lang="id-ID" b="1" i="1" dirty="0">
                <a:solidFill>
                  <a:srgbClr val="FFFF00"/>
                </a:solidFill>
              </a:rPr>
              <a:t>(</a:t>
            </a:r>
            <a:r>
              <a:rPr lang="id-ID" b="1" i="1" dirty="0" smtClean="0">
                <a:solidFill>
                  <a:srgbClr val="FFFF00"/>
                </a:solidFill>
              </a:rPr>
              <a:t>state</a:t>
            </a:r>
            <a:r>
              <a:rPr lang="en-US" b="1" i="1" dirty="0" smtClean="0">
                <a:solidFill>
                  <a:srgbClr val="FFFF00"/>
                </a:solidFill>
              </a:rPr>
              <a:t>’s</a:t>
            </a:r>
            <a:r>
              <a:rPr lang="id-ID" b="1" i="1" dirty="0" smtClean="0">
                <a:solidFill>
                  <a:srgbClr val="FFFF00"/>
                </a:solidFill>
              </a:rPr>
              <a:t> </a:t>
            </a:r>
            <a:r>
              <a:rPr lang="id-ID" b="1" i="1" dirty="0">
                <a:solidFill>
                  <a:srgbClr val="FFFF00"/>
                </a:solidFill>
              </a:rPr>
              <a:t>obligation)</a:t>
            </a:r>
            <a:r>
              <a:rPr lang="id-ID" b="1" dirty="0">
                <a:solidFill>
                  <a:srgbClr val="FFFF00"/>
                </a:solidFill>
              </a:rPr>
              <a:t> untuk menjamin </a:t>
            </a:r>
            <a:r>
              <a:rPr lang="id-ID" b="1" i="1" dirty="0">
                <a:solidFill>
                  <a:srgbClr val="FFFF00"/>
                </a:solidFill>
              </a:rPr>
              <a:t>(to guarantee), </a:t>
            </a:r>
            <a:r>
              <a:rPr lang="id-ID" b="1" dirty="0">
                <a:solidFill>
                  <a:srgbClr val="FFFF00"/>
                </a:solidFill>
              </a:rPr>
              <a:t>menghormati </a:t>
            </a:r>
            <a:r>
              <a:rPr lang="id-ID" b="1" i="1" dirty="0">
                <a:solidFill>
                  <a:srgbClr val="FFFF00"/>
                </a:solidFill>
              </a:rPr>
              <a:t>(to </a:t>
            </a:r>
            <a:r>
              <a:rPr lang="en-US" b="1" i="1" dirty="0" smtClean="0">
                <a:solidFill>
                  <a:srgbClr val="FFFF00"/>
                </a:solidFill>
              </a:rPr>
              <a:t>respect), </a:t>
            </a:r>
            <a:r>
              <a:rPr lang="en-US" b="1" dirty="0" err="1" smtClean="0">
                <a:solidFill>
                  <a:srgbClr val="FFFF00"/>
                </a:solidFill>
              </a:rPr>
              <a:t>melindungi</a:t>
            </a:r>
            <a:r>
              <a:rPr lang="en-US" b="1" i="1" dirty="0" smtClean="0">
                <a:solidFill>
                  <a:srgbClr val="FFFF00"/>
                </a:solidFill>
              </a:rPr>
              <a:t> (to </a:t>
            </a:r>
            <a:r>
              <a:rPr lang="id-ID" b="1" i="1" dirty="0" smtClean="0">
                <a:solidFill>
                  <a:srgbClr val="FFFF00"/>
                </a:solidFill>
              </a:rPr>
              <a:t>protect</a:t>
            </a:r>
            <a:r>
              <a:rPr lang="id-ID" b="1" i="1" dirty="0">
                <a:solidFill>
                  <a:srgbClr val="FFFF00"/>
                </a:solidFill>
              </a:rPr>
              <a:t>), </a:t>
            </a:r>
            <a:r>
              <a:rPr lang="id-ID" b="1" dirty="0" smtClean="0">
                <a:solidFill>
                  <a:srgbClr val="FFFF00"/>
                </a:solidFill>
              </a:rPr>
              <a:t>memenuhi</a:t>
            </a:r>
            <a:r>
              <a:rPr lang="id-ID" b="1" i="1" dirty="0" smtClean="0">
                <a:solidFill>
                  <a:srgbClr val="FFFF00"/>
                </a:solidFill>
              </a:rPr>
              <a:t> </a:t>
            </a:r>
            <a:r>
              <a:rPr lang="id-ID" b="1" i="1" dirty="0">
                <a:solidFill>
                  <a:srgbClr val="FFFF00"/>
                </a:solidFill>
              </a:rPr>
              <a:t>(to fulfill), </a:t>
            </a:r>
            <a:r>
              <a:rPr lang="id-ID" b="1" dirty="0">
                <a:solidFill>
                  <a:srgbClr val="FFFF00"/>
                </a:solidFill>
              </a:rPr>
              <a:t>dan memajukan </a:t>
            </a:r>
            <a:r>
              <a:rPr lang="id-ID" b="1" i="1" dirty="0">
                <a:solidFill>
                  <a:srgbClr val="FFFF00"/>
                </a:solidFill>
              </a:rPr>
              <a:t>(to promote) </a:t>
            </a:r>
            <a:r>
              <a:rPr lang="id-ID" b="1" dirty="0">
                <a:solidFill>
                  <a:srgbClr val="FFFF00"/>
                </a:solidFill>
              </a:rPr>
              <a:t>hak asasi manusia.</a:t>
            </a:r>
            <a:endParaRPr lang="en-US" b="1" dirty="0">
              <a:solidFill>
                <a:srgbClr val="FFFF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584302"/>
              </p:ext>
            </p:extLst>
          </p:nvPr>
        </p:nvGraphicFramePr>
        <p:xfrm>
          <a:off x="684213" y="1180652"/>
          <a:ext cx="6501895" cy="511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2186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347769"/>
              </p:ext>
            </p:extLst>
          </p:nvPr>
        </p:nvGraphicFramePr>
        <p:xfrm>
          <a:off x="232389" y="1516829"/>
          <a:ext cx="7201143" cy="486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LIMA AKTOR NEGARA </a:t>
            </a:r>
          </a:p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DENGAN TINDAKAN TERTINGGI 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18381" y="1871832"/>
            <a:ext cx="34424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Dua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institusi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pemerintah</a:t>
            </a:r>
            <a:r>
              <a:rPr lang="en-US" b="1" dirty="0">
                <a:solidFill>
                  <a:srgbClr val="FFFF00"/>
                </a:solidFill>
              </a:rPr>
              <a:t> yang </a:t>
            </a:r>
            <a:r>
              <a:rPr lang="en-US" b="1" dirty="0" err="1">
                <a:solidFill>
                  <a:srgbClr val="FFFF00"/>
                </a:solidFill>
              </a:rPr>
              <a:t>memuncaki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statistik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tindakan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aktor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negara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pada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tahun</a:t>
            </a:r>
            <a:r>
              <a:rPr lang="en-US" b="1" dirty="0">
                <a:solidFill>
                  <a:srgbClr val="FFFF00"/>
                </a:solidFill>
              </a:rPr>
              <a:t> 2016 k</a:t>
            </a:r>
            <a:r>
              <a:rPr lang="id-ID" b="1" dirty="0">
                <a:solidFill>
                  <a:srgbClr val="FFFF00"/>
                </a:solidFill>
              </a:rPr>
              <a:t>onsisten dengan data tahun sebelumnya</a:t>
            </a:r>
            <a:r>
              <a:rPr lang="en-US" b="1" dirty="0">
                <a:solidFill>
                  <a:srgbClr val="FFFF00"/>
                </a:solidFill>
              </a:rPr>
              <a:t>. </a:t>
            </a:r>
            <a:r>
              <a:rPr lang="en-US" b="1" dirty="0" err="1" smtClean="0">
                <a:solidFill>
                  <a:srgbClr val="FFFF00"/>
                </a:solidFill>
              </a:rPr>
              <a:t>Tahun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ini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Kepolisian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berada</a:t>
            </a:r>
            <a:r>
              <a:rPr lang="en-US" b="1" dirty="0" smtClean="0">
                <a:solidFill>
                  <a:srgbClr val="FFFF00"/>
                </a:solidFill>
              </a:rPr>
              <a:t> di </a:t>
            </a:r>
            <a:r>
              <a:rPr lang="en-US" b="1" dirty="0" err="1">
                <a:solidFill>
                  <a:srgbClr val="FFFF00"/>
                </a:solidFill>
              </a:rPr>
              <a:t>peringkat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pertama</a:t>
            </a:r>
            <a:r>
              <a:rPr lang="en-US" b="1" dirty="0" smtClean="0">
                <a:solidFill>
                  <a:srgbClr val="FFFF00"/>
                </a:solidFill>
              </a:rPr>
              <a:t> (37), </a:t>
            </a:r>
            <a:r>
              <a:rPr lang="en-US" b="1" dirty="0" err="1">
                <a:solidFill>
                  <a:srgbClr val="FFFF00"/>
                </a:solidFill>
              </a:rPr>
              <a:t>sedangkan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pemerintah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kabupaten</a:t>
            </a:r>
            <a:r>
              <a:rPr lang="en-US" b="1" dirty="0">
                <a:solidFill>
                  <a:srgbClr val="FFFF00"/>
                </a:solidFill>
              </a:rPr>
              <a:t>/</a:t>
            </a:r>
            <a:r>
              <a:rPr lang="en-US" b="1" dirty="0" err="1">
                <a:solidFill>
                  <a:srgbClr val="FFFF00"/>
                </a:solidFill>
              </a:rPr>
              <a:t>kota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berada</a:t>
            </a:r>
            <a:r>
              <a:rPr lang="en-US" b="1" dirty="0">
                <a:solidFill>
                  <a:srgbClr val="FFFF00"/>
                </a:solidFill>
              </a:rPr>
              <a:t> di </a:t>
            </a:r>
            <a:r>
              <a:rPr lang="en-US" b="1" dirty="0" err="1">
                <a:solidFill>
                  <a:srgbClr val="FFFF00"/>
                </a:solidFill>
              </a:rPr>
              <a:t>peringkat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kedua</a:t>
            </a:r>
            <a:r>
              <a:rPr lang="en-US" b="1" dirty="0" smtClean="0">
                <a:solidFill>
                  <a:srgbClr val="FFFF00"/>
                </a:solidFill>
              </a:rPr>
              <a:t> (35). </a:t>
            </a:r>
            <a:r>
              <a:rPr lang="en-US" b="1" dirty="0" err="1" smtClean="0">
                <a:solidFill>
                  <a:srgbClr val="FFFF00"/>
                </a:solidFill>
              </a:rPr>
              <a:t>Jadi</a:t>
            </a:r>
            <a:r>
              <a:rPr lang="en-US" b="1" dirty="0" smtClean="0">
                <a:solidFill>
                  <a:srgbClr val="FFFF00"/>
                </a:solidFill>
              </a:rPr>
              <a:t>, </a:t>
            </a:r>
            <a:r>
              <a:rPr lang="en-US" b="1" dirty="0" err="1" smtClean="0">
                <a:solidFill>
                  <a:srgbClr val="FFFF00"/>
                </a:solidFill>
              </a:rPr>
              <a:t>hanya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terjadi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pertukaran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posisi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antara</a:t>
            </a:r>
            <a:r>
              <a:rPr lang="en-US" b="1" dirty="0" smtClean="0">
                <a:solidFill>
                  <a:srgbClr val="FFFF00"/>
                </a:solidFill>
              </a:rPr>
              <a:t> p</a:t>
            </a:r>
            <a:r>
              <a:rPr lang="id-ID" b="1" dirty="0" smtClean="0">
                <a:solidFill>
                  <a:srgbClr val="FFFF00"/>
                </a:solidFill>
              </a:rPr>
              <a:t>emerintah </a:t>
            </a:r>
            <a:r>
              <a:rPr lang="id-ID" b="1" dirty="0">
                <a:solidFill>
                  <a:srgbClr val="FFFF00"/>
                </a:solidFill>
              </a:rPr>
              <a:t>kabupaten/kota </a:t>
            </a:r>
            <a:r>
              <a:rPr lang="en-US" b="1" dirty="0" err="1" smtClean="0">
                <a:solidFill>
                  <a:srgbClr val="FFFF00"/>
                </a:solidFill>
              </a:rPr>
              <a:t>dengan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kepolisian</a:t>
            </a:r>
            <a:r>
              <a:rPr lang="en-US" b="1" dirty="0" smtClean="0">
                <a:solidFill>
                  <a:srgbClr val="FFFF00"/>
                </a:solidFill>
              </a:rPr>
              <a:t>.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1390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294609"/>
              </p:ext>
            </p:extLst>
          </p:nvPr>
        </p:nvGraphicFramePr>
        <p:xfrm>
          <a:off x="2061192" y="1699708"/>
          <a:ext cx="7319476" cy="4529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6677" y="451821"/>
            <a:ext cx="815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TINDAKAN YANG PALING BANYAK DILAKUKAN AKTOR NEGARA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38271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299</TotalTime>
  <Words>699</Words>
  <Application>Microsoft Office PowerPoint</Application>
  <PresentationFormat>Widescreen</PresentationFormat>
  <Paragraphs>146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Aharoni</vt:lpstr>
      <vt:lpstr>Calibri</vt:lpstr>
      <vt:lpstr>Century Gothic</vt:lpstr>
      <vt:lpstr>HelveticaNeueLT Std Cn</vt:lpstr>
      <vt:lpstr>Wingdings 3</vt:lpstr>
      <vt:lpstr>Slice</vt:lpstr>
      <vt:lpstr>SUPREMASI INTOLERANSI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SUPREMASI INTOLERANSI</dc:title>
  <dc:creator>Sony</dc:creator>
  <cp:lastModifiedBy>Sony</cp:lastModifiedBy>
  <cp:revision>7</cp:revision>
  <dcterms:created xsi:type="dcterms:W3CDTF">2017-01-26T23:29:01Z</dcterms:created>
  <dcterms:modified xsi:type="dcterms:W3CDTF">2017-01-27T15:12:15Z</dcterms:modified>
</cp:coreProperties>
</file>