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57" r:id="rId1"/>
  </p:sldMasterIdLst>
  <p:notesMasterIdLst>
    <p:notesMasterId r:id="rId14"/>
  </p:notesMasterIdLst>
  <p:handoutMasterIdLst>
    <p:handoutMasterId r:id="rId15"/>
  </p:handoutMasterIdLst>
  <p:sldIdLst>
    <p:sldId id="256" r:id="rId2"/>
    <p:sldId id="270" r:id="rId3"/>
    <p:sldId id="257" r:id="rId4"/>
    <p:sldId id="271" r:id="rId5"/>
    <p:sldId id="258" r:id="rId6"/>
    <p:sldId id="274" r:id="rId7"/>
    <p:sldId id="260" r:id="rId8"/>
    <p:sldId id="268" r:id="rId9"/>
    <p:sldId id="273" r:id="rId10"/>
    <p:sldId id="263" r:id="rId11"/>
    <p:sldId id="264"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528" y="2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dLbls>
            <c:txPr>
              <a:bodyPr/>
              <a:lstStyle/>
              <a:p>
                <a:pPr>
                  <a:defRPr sz="1400"/>
                </a:pPr>
                <a:endParaRPr lang="en-US"/>
              </a:p>
            </c:txPr>
            <c:showLegendKey val="0"/>
            <c:showVal val="1"/>
            <c:showCatName val="0"/>
            <c:showSerName val="0"/>
            <c:showPercent val="0"/>
            <c:showBubbleSize val="0"/>
            <c:showLeaderLines val="0"/>
          </c:dLbls>
          <c:cat>
            <c:strRef>
              <c:f>Sheet1!$A$1:$A$2</c:f>
              <c:strCache>
                <c:ptCount val="2"/>
                <c:pt idx="0">
                  <c:v>Aktor Negara</c:v>
                </c:pt>
                <c:pt idx="1">
                  <c:v>Aktor Non Negara</c:v>
                </c:pt>
              </c:strCache>
            </c:strRef>
          </c:cat>
          <c:val>
            <c:numRef>
              <c:f>Sheet1!$B$1:$B$2</c:f>
              <c:numCache>
                <c:formatCode>General</c:formatCode>
                <c:ptCount val="2"/>
                <c:pt idx="0">
                  <c:v>98.0</c:v>
                </c:pt>
                <c:pt idx="1">
                  <c:v>138.0</c:v>
                </c:pt>
              </c:numCache>
            </c:numRef>
          </c:val>
        </c:ser>
        <c:dLbls>
          <c:showLegendKey val="0"/>
          <c:showVal val="0"/>
          <c:showCatName val="0"/>
          <c:showSerName val="0"/>
          <c:showPercent val="0"/>
          <c:showBubbleSize val="0"/>
        </c:dLbls>
        <c:gapWidth val="150"/>
        <c:axId val="-2032747656"/>
        <c:axId val="-2037132584"/>
      </c:barChart>
      <c:catAx>
        <c:axId val="-2032747656"/>
        <c:scaling>
          <c:orientation val="minMax"/>
        </c:scaling>
        <c:delete val="0"/>
        <c:axPos val="b"/>
        <c:majorTickMark val="out"/>
        <c:minorTickMark val="none"/>
        <c:tickLblPos val="nextTo"/>
        <c:txPr>
          <a:bodyPr/>
          <a:lstStyle/>
          <a:p>
            <a:pPr>
              <a:defRPr sz="1400"/>
            </a:pPr>
            <a:endParaRPr lang="en-US"/>
          </a:p>
        </c:txPr>
        <c:crossAx val="-2037132584"/>
        <c:crosses val="autoZero"/>
        <c:auto val="1"/>
        <c:lblAlgn val="ctr"/>
        <c:lblOffset val="100"/>
        <c:noMultiLvlLbl val="0"/>
      </c:catAx>
      <c:valAx>
        <c:axId val="-2037132584"/>
        <c:scaling>
          <c:orientation val="minMax"/>
        </c:scaling>
        <c:delete val="0"/>
        <c:axPos val="l"/>
        <c:majorGridlines/>
        <c:numFmt formatCode="General" sourceLinked="1"/>
        <c:majorTickMark val="out"/>
        <c:minorTickMark val="none"/>
        <c:tickLblPos val="nextTo"/>
        <c:crossAx val="-2032747656"/>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314CAC-F22A-42FF-A25F-E1F43E85616D}" type="datetimeFigureOut">
              <a:rPr lang="en-US" smtClean="0"/>
              <a:pPr/>
              <a:t>1/29/16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53B4C7-E718-4F49-A3FF-81B4FE7D2F7D}" type="slidenum">
              <a:rPr lang="en-US" smtClean="0"/>
              <a:pPr/>
              <a:t>‹#›</a:t>
            </a:fld>
            <a:endParaRPr lang="en-US"/>
          </a:p>
        </p:txBody>
      </p:sp>
    </p:spTree>
    <p:extLst>
      <p:ext uri="{BB962C8B-B14F-4D97-AF65-F5344CB8AC3E}">
        <p14:creationId xmlns:p14="http://schemas.microsoft.com/office/powerpoint/2010/main" val="868905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D7564A-19BE-4DEE-A472-9DAB95CA0C0F}" type="datetimeFigureOut">
              <a:rPr lang="en-US" smtClean="0"/>
              <a:pPr/>
              <a:t>1/29/16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F69102-A9BE-4FAE-BAB1-85FD3D87C649}" type="slidenum">
              <a:rPr lang="en-US" smtClean="0"/>
              <a:pPr/>
              <a:t>‹#›</a:t>
            </a:fld>
            <a:endParaRPr lang="en-US"/>
          </a:p>
        </p:txBody>
      </p:sp>
    </p:spTree>
    <p:extLst>
      <p:ext uri="{BB962C8B-B14F-4D97-AF65-F5344CB8AC3E}">
        <p14:creationId xmlns:p14="http://schemas.microsoft.com/office/powerpoint/2010/main" val="1080916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2F69102-A9BE-4FAE-BAB1-85FD3D87C649}" type="slidenum">
              <a:rPr lang="en-US" smtClean="0"/>
              <a:pPr/>
              <a:t>2</a:t>
            </a:fld>
            <a:endParaRPr lang="en-US"/>
          </a:p>
        </p:txBody>
      </p:sp>
    </p:spTree>
    <p:extLst>
      <p:ext uri="{BB962C8B-B14F-4D97-AF65-F5344CB8AC3E}">
        <p14:creationId xmlns:p14="http://schemas.microsoft.com/office/powerpoint/2010/main" val="3738841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9531DF40-4383-4A3E-9E63-A2FF3A246441}" type="datetime1">
              <a:rPr lang="en-US" smtClean="0"/>
              <a:pPr/>
              <a:t>1/29/16</a:t>
            </a:fld>
            <a:endParaRPr lang="en-US"/>
          </a:p>
        </p:txBody>
      </p:sp>
      <p:sp>
        <p:nvSpPr>
          <p:cNvPr id="5" name="Footer Placeholder 4"/>
          <p:cNvSpPr>
            <a:spLocks noGrp="1"/>
          </p:cNvSpPr>
          <p:nvPr>
            <p:ph type="ftr" sz="quarter" idx="11"/>
          </p:nvPr>
        </p:nvSpPr>
        <p:spPr/>
        <p:txBody>
          <a:bodyPr/>
          <a:lstStyle/>
          <a:p>
            <a:r>
              <a:rPr lang="en-US" smtClean="0"/>
              <a:t>@ SETARA Institute, 2013</a:t>
            </a:r>
            <a:endParaRPr lang="en-US"/>
          </a:p>
        </p:txBody>
      </p:sp>
      <p:sp>
        <p:nvSpPr>
          <p:cNvPr id="6" name="Slide Number Placeholder 5"/>
          <p:cNvSpPr>
            <a:spLocks noGrp="1"/>
          </p:cNvSpPr>
          <p:nvPr>
            <p:ph type="sldNum" sz="quarter" idx="12"/>
          </p:nvPr>
        </p:nvSpPr>
        <p:spPr/>
        <p:txBody>
          <a:bodyPr/>
          <a:lstStyle/>
          <a:p>
            <a:fld id="{23063A6D-1427-4E8B-A0A6-61A7AFECD704}"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264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75A92A-6F12-456E-B99C-64BC7AC0752A}" type="datetime1">
              <a:rPr lang="en-US" smtClean="0"/>
              <a:pPr/>
              <a:t>1/29/16</a:t>
            </a:fld>
            <a:endParaRPr lang="en-US"/>
          </a:p>
        </p:txBody>
      </p:sp>
      <p:sp>
        <p:nvSpPr>
          <p:cNvPr id="5" name="Footer Placeholder 4"/>
          <p:cNvSpPr>
            <a:spLocks noGrp="1"/>
          </p:cNvSpPr>
          <p:nvPr>
            <p:ph type="ftr" sz="quarter" idx="11"/>
          </p:nvPr>
        </p:nvSpPr>
        <p:spPr/>
        <p:txBody>
          <a:bodyPr/>
          <a:lstStyle/>
          <a:p>
            <a:r>
              <a:rPr lang="en-US" smtClean="0"/>
              <a:t>@ SETARA Institute, 2013</a:t>
            </a:r>
            <a:endParaRPr lang="en-US"/>
          </a:p>
        </p:txBody>
      </p:sp>
      <p:sp>
        <p:nvSpPr>
          <p:cNvPr id="6" name="Slide Number Placeholder 5"/>
          <p:cNvSpPr>
            <a:spLocks noGrp="1"/>
          </p:cNvSpPr>
          <p:nvPr>
            <p:ph type="sldNum" sz="quarter" idx="12"/>
          </p:nvPr>
        </p:nvSpPr>
        <p:spPr/>
        <p:txBody>
          <a:bodyPr/>
          <a:lstStyle/>
          <a:p>
            <a:fld id="{23063A6D-1427-4E8B-A0A6-61A7AFECD704}" type="slidenum">
              <a:rPr lang="en-US" smtClean="0"/>
              <a:pPr/>
              <a:t>‹#›</a:t>
            </a:fld>
            <a:endParaRPr lang="en-US"/>
          </a:p>
        </p:txBody>
      </p:sp>
    </p:spTree>
    <p:extLst>
      <p:ext uri="{BB962C8B-B14F-4D97-AF65-F5344CB8AC3E}">
        <p14:creationId xmlns:p14="http://schemas.microsoft.com/office/powerpoint/2010/main" val="897563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361AFE-C0D0-4CA2-8DCA-C15AEB8C8FEC}" type="datetime1">
              <a:rPr lang="en-US" smtClean="0"/>
              <a:pPr/>
              <a:t>1/29/16</a:t>
            </a:fld>
            <a:endParaRPr lang="en-US"/>
          </a:p>
        </p:txBody>
      </p:sp>
      <p:sp>
        <p:nvSpPr>
          <p:cNvPr id="5" name="Footer Placeholder 4"/>
          <p:cNvSpPr>
            <a:spLocks noGrp="1"/>
          </p:cNvSpPr>
          <p:nvPr>
            <p:ph type="ftr" sz="quarter" idx="11"/>
          </p:nvPr>
        </p:nvSpPr>
        <p:spPr/>
        <p:txBody>
          <a:bodyPr/>
          <a:lstStyle/>
          <a:p>
            <a:r>
              <a:rPr lang="en-US" smtClean="0"/>
              <a:t>@ SETARA Institute, 2013</a:t>
            </a:r>
            <a:endParaRPr lang="en-US"/>
          </a:p>
        </p:txBody>
      </p:sp>
      <p:sp>
        <p:nvSpPr>
          <p:cNvPr id="6" name="Slide Number Placeholder 5"/>
          <p:cNvSpPr>
            <a:spLocks noGrp="1"/>
          </p:cNvSpPr>
          <p:nvPr>
            <p:ph type="sldNum" sz="quarter" idx="12"/>
          </p:nvPr>
        </p:nvSpPr>
        <p:spPr/>
        <p:txBody>
          <a:bodyPr/>
          <a:lstStyle/>
          <a:p>
            <a:fld id="{23063A6D-1427-4E8B-A0A6-61A7AFECD704}" type="slidenum">
              <a:rPr lang="en-US" smtClean="0"/>
              <a:pPr/>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9444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6472F83-B077-47CD-A3AC-0DD07262581B}" type="datetime1">
              <a:rPr lang="en-US" smtClean="0"/>
              <a:pPr/>
              <a:t>1/29/16</a:t>
            </a:fld>
            <a:endParaRPr lang="en-US"/>
          </a:p>
        </p:txBody>
      </p:sp>
      <p:sp>
        <p:nvSpPr>
          <p:cNvPr id="5" name="Footer Placeholder 4"/>
          <p:cNvSpPr>
            <a:spLocks noGrp="1"/>
          </p:cNvSpPr>
          <p:nvPr>
            <p:ph type="ftr" sz="quarter" idx="11"/>
          </p:nvPr>
        </p:nvSpPr>
        <p:spPr/>
        <p:txBody>
          <a:bodyPr/>
          <a:lstStyle/>
          <a:p>
            <a:r>
              <a:rPr lang="en-US" smtClean="0"/>
              <a:t>@ SETARA Institute, 2013</a:t>
            </a:r>
            <a:endParaRPr lang="en-US"/>
          </a:p>
        </p:txBody>
      </p:sp>
      <p:sp>
        <p:nvSpPr>
          <p:cNvPr id="6" name="Slide Number Placeholder 5"/>
          <p:cNvSpPr>
            <a:spLocks noGrp="1"/>
          </p:cNvSpPr>
          <p:nvPr>
            <p:ph type="sldNum" sz="quarter" idx="12"/>
          </p:nvPr>
        </p:nvSpPr>
        <p:spPr/>
        <p:txBody>
          <a:bodyPr/>
          <a:lstStyle/>
          <a:p>
            <a:fld id="{23063A6D-1427-4E8B-A0A6-61A7AFECD704}" type="slidenum">
              <a:rPr lang="en-US" smtClean="0"/>
              <a:pPr/>
              <a:t>‹#›</a:t>
            </a:fld>
            <a:endParaRPr lang="en-US"/>
          </a:p>
        </p:txBody>
      </p:sp>
    </p:spTree>
    <p:extLst>
      <p:ext uri="{BB962C8B-B14F-4D97-AF65-F5344CB8AC3E}">
        <p14:creationId xmlns:p14="http://schemas.microsoft.com/office/powerpoint/2010/main" val="160147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2516AC-C6D9-496D-B26A-2A59787ADA1C}" type="datetime1">
              <a:rPr lang="en-US" smtClean="0"/>
              <a:pPr/>
              <a:t>1/29/16</a:t>
            </a:fld>
            <a:endParaRPr lang="en-US"/>
          </a:p>
        </p:txBody>
      </p:sp>
      <p:sp>
        <p:nvSpPr>
          <p:cNvPr id="5" name="Footer Placeholder 4"/>
          <p:cNvSpPr>
            <a:spLocks noGrp="1"/>
          </p:cNvSpPr>
          <p:nvPr>
            <p:ph type="ftr" sz="quarter" idx="11"/>
          </p:nvPr>
        </p:nvSpPr>
        <p:spPr/>
        <p:txBody>
          <a:bodyPr/>
          <a:lstStyle/>
          <a:p>
            <a:r>
              <a:rPr lang="en-US" smtClean="0"/>
              <a:t>@ SETARA Institute, 2013</a:t>
            </a:r>
            <a:endParaRPr lang="en-US"/>
          </a:p>
        </p:txBody>
      </p:sp>
      <p:sp>
        <p:nvSpPr>
          <p:cNvPr id="6" name="Slide Number Placeholder 5"/>
          <p:cNvSpPr>
            <a:spLocks noGrp="1"/>
          </p:cNvSpPr>
          <p:nvPr>
            <p:ph type="sldNum" sz="quarter" idx="12"/>
          </p:nvPr>
        </p:nvSpPr>
        <p:spPr/>
        <p:txBody>
          <a:bodyPr/>
          <a:lstStyle/>
          <a:p>
            <a:fld id="{23063A6D-1427-4E8B-A0A6-61A7AFECD704}"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891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8522240-E198-4D2F-BD49-06B6E3C7E642}" type="datetime1">
              <a:rPr lang="en-US" smtClean="0"/>
              <a:pPr/>
              <a:t>1/29/16</a:t>
            </a:fld>
            <a:endParaRPr lang="en-US"/>
          </a:p>
        </p:txBody>
      </p:sp>
      <p:sp>
        <p:nvSpPr>
          <p:cNvPr id="6" name="Footer Placeholder 5"/>
          <p:cNvSpPr>
            <a:spLocks noGrp="1"/>
          </p:cNvSpPr>
          <p:nvPr>
            <p:ph type="ftr" sz="quarter" idx="11"/>
          </p:nvPr>
        </p:nvSpPr>
        <p:spPr/>
        <p:txBody>
          <a:bodyPr/>
          <a:lstStyle/>
          <a:p>
            <a:r>
              <a:rPr lang="en-US" smtClean="0"/>
              <a:t>@ SETARA Institute, 2013</a:t>
            </a:r>
            <a:endParaRPr lang="en-US"/>
          </a:p>
        </p:txBody>
      </p:sp>
      <p:sp>
        <p:nvSpPr>
          <p:cNvPr id="7" name="Slide Number Placeholder 6"/>
          <p:cNvSpPr>
            <a:spLocks noGrp="1"/>
          </p:cNvSpPr>
          <p:nvPr>
            <p:ph type="sldNum" sz="quarter" idx="12"/>
          </p:nvPr>
        </p:nvSpPr>
        <p:spPr/>
        <p:txBody>
          <a:bodyPr/>
          <a:lstStyle/>
          <a:p>
            <a:fld id="{23063A6D-1427-4E8B-A0A6-61A7AFECD704}" type="slidenum">
              <a:rPr lang="en-US" smtClean="0"/>
              <a:pPr/>
              <a:t>‹#›</a:t>
            </a:fld>
            <a:endParaRPr lang="en-US"/>
          </a:p>
        </p:txBody>
      </p:sp>
    </p:spTree>
    <p:extLst>
      <p:ext uri="{BB962C8B-B14F-4D97-AF65-F5344CB8AC3E}">
        <p14:creationId xmlns:p14="http://schemas.microsoft.com/office/powerpoint/2010/main" val="572447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3EFA289-78B1-40C8-8343-BAF1F0D81FAE}" type="datetime1">
              <a:rPr lang="en-US" smtClean="0"/>
              <a:pPr/>
              <a:t>1/29/16</a:t>
            </a:fld>
            <a:endParaRPr lang="en-US"/>
          </a:p>
        </p:txBody>
      </p:sp>
      <p:sp>
        <p:nvSpPr>
          <p:cNvPr id="8" name="Footer Placeholder 7"/>
          <p:cNvSpPr>
            <a:spLocks noGrp="1"/>
          </p:cNvSpPr>
          <p:nvPr>
            <p:ph type="ftr" sz="quarter" idx="11"/>
          </p:nvPr>
        </p:nvSpPr>
        <p:spPr/>
        <p:txBody>
          <a:bodyPr/>
          <a:lstStyle/>
          <a:p>
            <a:r>
              <a:rPr lang="en-US" smtClean="0"/>
              <a:t>@ SETARA Institute, 2013</a:t>
            </a:r>
            <a:endParaRPr lang="en-US"/>
          </a:p>
        </p:txBody>
      </p:sp>
      <p:sp>
        <p:nvSpPr>
          <p:cNvPr id="9" name="Slide Number Placeholder 8"/>
          <p:cNvSpPr>
            <a:spLocks noGrp="1"/>
          </p:cNvSpPr>
          <p:nvPr>
            <p:ph type="sldNum" sz="quarter" idx="12"/>
          </p:nvPr>
        </p:nvSpPr>
        <p:spPr/>
        <p:txBody>
          <a:bodyPr/>
          <a:lstStyle/>
          <a:p>
            <a:fld id="{23063A6D-1427-4E8B-A0A6-61A7AFECD704}" type="slidenum">
              <a:rPr lang="en-US" smtClean="0"/>
              <a:pPr/>
              <a:t>‹#›</a:t>
            </a:fld>
            <a:endParaRPr lang="en-US"/>
          </a:p>
        </p:txBody>
      </p:sp>
    </p:spTree>
    <p:extLst>
      <p:ext uri="{BB962C8B-B14F-4D97-AF65-F5344CB8AC3E}">
        <p14:creationId xmlns:p14="http://schemas.microsoft.com/office/powerpoint/2010/main" val="364646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911A7F-A864-4A07-B014-A97B67D831D9}" type="datetime1">
              <a:rPr lang="en-US" smtClean="0"/>
              <a:pPr/>
              <a:t>1/29/16</a:t>
            </a:fld>
            <a:endParaRPr lang="en-US"/>
          </a:p>
        </p:txBody>
      </p:sp>
      <p:sp>
        <p:nvSpPr>
          <p:cNvPr id="4" name="Footer Placeholder 3"/>
          <p:cNvSpPr>
            <a:spLocks noGrp="1"/>
          </p:cNvSpPr>
          <p:nvPr>
            <p:ph type="ftr" sz="quarter" idx="11"/>
          </p:nvPr>
        </p:nvSpPr>
        <p:spPr/>
        <p:txBody>
          <a:bodyPr/>
          <a:lstStyle/>
          <a:p>
            <a:r>
              <a:rPr lang="en-US" smtClean="0"/>
              <a:t>@ SETARA Institute, 2013</a:t>
            </a:r>
            <a:endParaRPr lang="en-US"/>
          </a:p>
        </p:txBody>
      </p:sp>
      <p:sp>
        <p:nvSpPr>
          <p:cNvPr id="5" name="Slide Number Placeholder 4"/>
          <p:cNvSpPr>
            <a:spLocks noGrp="1"/>
          </p:cNvSpPr>
          <p:nvPr>
            <p:ph type="sldNum" sz="quarter" idx="12"/>
          </p:nvPr>
        </p:nvSpPr>
        <p:spPr/>
        <p:txBody>
          <a:bodyPr/>
          <a:lstStyle/>
          <a:p>
            <a:fld id="{23063A6D-1427-4E8B-A0A6-61A7AFECD704}" type="slidenum">
              <a:rPr lang="en-US" smtClean="0"/>
              <a:pPr/>
              <a:t>‹#›</a:t>
            </a:fld>
            <a:endParaRPr lang="en-US"/>
          </a:p>
        </p:txBody>
      </p:sp>
    </p:spTree>
    <p:extLst>
      <p:ext uri="{BB962C8B-B14F-4D97-AF65-F5344CB8AC3E}">
        <p14:creationId xmlns:p14="http://schemas.microsoft.com/office/powerpoint/2010/main" val="3239311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B16968-ABE2-4297-82FC-80E98B39493D}" type="datetime1">
              <a:rPr lang="en-US" smtClean="0"/>
              <a:pPr/>
              <a:t>1/29/16</a:t>
            </a:fld>
            <a:endParaRPr lang="en-US"/>
          </a:p>
        </p:txBody>
      </p:sp>
      <p:sp>
        <p:nvSpPr>
          <p:cNvPr id="3" name="Footer Placeholder 2"/>
          <p:cNvSpPr>
            <a:spLocks noGrp="1"/>
          </p:cNvSpPr>
          <p:nvPr>
            <p:ph type="ftr" sz="quarter" idx="11"/>
          </p:nvPr>
        </p:nvSpPr>
        <p:spPr/>
        <p:txBody>
          <a:bodyPr/>
          <a:lstStyle/>
          <a:p>
            <a:r>
              <a:rPr lang="en-US" smtClean="0"/>
              <a:t>@ SETARA Institute, 2013</a:t>
            </a:r>
            <a:endParaRPr lang="en-US"/>
          </a:p>
        </p:txBody>
      </p:sp>
      <p:sp>
        <p:nvSpPr>
          <p:cNvPr id="4" name="Slide Number Placeholder 3"/>
          <p:cNvSpPr>
            <a:spLocks noGrp="1"/>
          </p:cNvSpPr>
          <p:nvPr>
            <p:ph type="sldNum" sz="quarter" idx="12"/>
          </p:nvPr>
        </p:nvSpPr>
        <p:spPr/>
        <p:txBody>
          <a:bodyPr/>
          <a:lstStyle/>
          <a:p>
            <a:fld id="{23063A6D-1427-4E8B-A0A6-61A7AFECD704}" type="slidenum">
              <a:rPr lang="en-US" smtClean="0"/>
              <a:pPr/>
              <a:t>‹#›</a:t>
            </a:fld>
            <a:endParaRPr lang="en-US"/>
          </a:p>
        </p:txBody>
      </p:sp>
    </p:spTree>
    <p:extLst>
      <p:ext uri="{BB962C8B-B14F-4D97-AF65-F5344CB8AC3E}">
        <p14:creationId xmlns:p14="http://schemas.microsoft.com/office/powerpoint/2010/main" val="4006269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949C6F-FE10-4863-BD33-866375934272}" type="datetime1">
              <a:rPr lang="en-US" smtClean="0"/>
              <a:pPr/>
              <a:t>1/29/16</a:t>
            </a:fld>
            <a:endParaRPr lang="en-US"/>
          </a:p>
        </p:txBody>
      </p:sp>
      <p:sp>
        <p:nvSpPr>
          <p:cNvPr id="6" name="Footer Placeholder 5"/>
          <p:cNvSpPr>
            <a:spLocks noGrp="1"/>
          </p:cNvSpPr>
          <p:nvPr>
            <p:ph type="ftr" sz="quarter" idx="11"/>
          </p:nvPr>
        </p:nvSpPr>
        <p:spPr/>
        <p:txBody>
          <a:bodyPr/>
          <a:lstStyle/>
          <a:p>
            <a:r>
              <a:rPr lang="en-US" smtClean="0"/>
              <a:t>@ SETARA Institute, 2013</a:t>
            </a:r>
            <a:endParaRPr lang="en-US"/>
          </a:p>
        </p:txBody>
      </p:sp>
      <p:sp>
        <p:nvSpPr>
          <p:cNvPr id="7" name="Slide Number Placeholder 6"/>
          <p:cNvSpPr>
            <a:spLocks noGrp="1"/>
          </p:cNvSpPr>
          <p:nvPr>
            <p:ph type="sldNum" sz="quarter" idx="12"/>
          </p:nvPr>
        </p:nvSpPr>
        <p:spPr/>
        <p:txBody>
          <a:bodyPr/>
          <a:lstStyle/>
          <a:p>
            <a:fld id="{23063A6D-1427-4E8B-A0A6-61A7AFECD704}" type="slidenum">
              <a:rPr lang="en-US" smtClean="0"/>
              <a:pPr/>
              <a:t>‹#›</a:t>
            </a:fld>
            <a:endParaRPr lang="en-US"/>
          </a:p>
        </p:txBody>
      </p:sp>
    </p:spTree>
    <p:extLst>
      <p:ext uri="{BB962C8B-B14F-4D97-AF65-F5344CB8AC3E}">
        <p14:creationId xmlns:p14="http://schemas.microsoft.com/office/powerpoint/2010/main" val="4184822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260F66-40B8-41AB-B25D-18918D9765CC}" type="datetime1">
              <a:rPr lang="en-US" smtClean="0"/>
              <a:pPr/>
              <a:t>1/29/16</a:t>
            </a:fld>
            <a:endParaRPr lang="en-US"/>
          </a:p>
        </p:txBody>
      </p:sp>
      <p:sp>
        <p:nvSpPr>
          <p:cNvPr id="6" name="Footer Placeholder 5"/>
          <p:cNvSpPr>
            <a:spLocks noGrp="1"/>
          </p:cNvSpPr>
          <p:nvPr>
            <p:ph type="ftr" sz="quarter" idx="11"/>
          </p:nvPr>
        </p:nvSpPr>
        <p:spPr/>
        <p:txBody>
          <a:bodyPr/>
          <a:lstStyle/>
          <a:p>
            <a:r>
              <a:rPr lang="en-US" smtClean="0"/>
              <a:t>@ SETARA Institute, 2013</a:t>
            </a:r>
            <a:endParaRPr lang="en-US"/>
          </a:p>
        </p:txBody>
      </p:sp>
      <p:sp>
        <p:nvSpPr>
          <p:cNvPr id="7" name="Slide Number Placeholder 6"/>
          <p:cNvSpPr>
            <a:spLocks noGrp="1"/>
          </p:cNvSpPr>
          <p:nvPr>
            <p:ph type="sldNum" sz="quarter" idx="12"/>
          </p:nvPr>
        </p:nvSpPr>
        <p:spPr/>
        <p:txBody>
          <a:bodyPr/>
          <a:lstStyle/>
          <a:p>
            <a:fld id="{23063A6D-1427-4E8B-A0A6-61A7AFECD704}"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4923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CF54FC1-D8EE-4509-A5A3-F299FB9A34A0}" type="datetime1">
              <a:rPr lang="en-US" smtClean="0"/>
              <a:pPr/>
              <a:t>1/29/16</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r>
              <a:rPr lang="en-US" smtClean="0"/>
              <a:t>@ SETARA Institute, 2013</a:t>
            </a:r>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3063A6D-1427-4E8B-A0A6-61A7AFECD704}" type="slidenum">
              <a:rPr lang="en-US" smtClean="0"/>
              <a:pPr/>
              <a:t>‹#›</a:t>
            </a:fld>
            <a:endParaRPr 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2562896"/>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hf hdr="0" dt="0"/>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oter Placeholder 13"/>
          <p:cNvSpPr>
            <a:spLocks noGrp="1"/>
          </p:cNvSpPr>
          <p:nvPr>
            <p:ph type="ftr" sz="quarter" idx="11"/>
          </p:nvPr>
        </p:nvSpPr>
        <p:spPr>
          <a:xfrm>
            <a:off x="3124200" y="6356350"/>
            <a:ext cx="2362200" cy="365125"/>
          </a:xfrm>
        </p:spPr>
        <p:txBody>
          <a:bodyPr/>
          <a:lstStyle/>
          <a:p>
            <a:pPr algn="r"/>
            <a:r>
              <a:rPr lang="en-US" dirty="0" smtClean="0"/>
              <a:t>@ SETARA Institute, 2013</a:t>
            </a:r>
            <a:endParaRPr lang="en-US" dirty="0"/>
          </a:p>
        </p:txBody>
      </p:sp>
      <p:sp>
        <p:nvSpPr>
          <p:cNvPr id="15" name="Slide Number Placeholder 14"/>
          <p:cNvSpPr>
            <a:spLocks noGrp="1"/>
          </p:cNvSpPr>
          <p:nvPr>
            <p:ph type="sldNum" sz="quarter" idx="12"/>
          </p:nvPr>
        </p:nvSpPr>
        <p:spPr>
          <a:xfrm>
            <a:off x="7467600" y="6356350"/>
            <a:ext cx="1219200" cy="365125"/>
          </a:xfrm>
        </p:spPr>
        <p:txBody>
          <a:bodyPr/>
          <a:lstStyle/>
          <a:p>
            <a:fld id="{23063A6D-1427-4E8B-A0A6-61A7AFECD704}" type="slidenum">
              <a:rPr lang="en-US" smtClean="0"/>
              <a:pPr/>
              <a:t>1</a:t>
            </a:fld>
            <a:endParaRPr lang="en-US" dirty="0"/>
          </a:p>
        </p:txBody>
      </p:sp>
      <p:sp>
        <p:nvSpPr>
          <p:cNvPr id="9" name="Title 5"/>
          <p:cNvSpPr txBox="1">
            <a:spLocks/>
          </p:cNvSpPr>
          <p:nvPr/>
        </p:nvSpPr>
        <p:spPr>
          <a:xfrm>
            <a:off x="685800" y="4495800"/>
            <a:ext cx="7772400" cy="1142999"/>
          </a:xfrm>
          <a:prstGeom prst="rect">
            <a:avLst/>
          </a:prstGeom>
        </p:spPr>
        <p:txBody>
          <a:bodyPr vert="horz" lIns="91440" tIns="45720" rIns="91440" bIns="45720" rtlCol="0" anchor="ctr">
            <a:noAutofit/>
          </a:bodyPr>
          <a:lstStyle/>
          <a:p>
            <a:pPr algn="ctr">
              <a:spcBef>
                <a:spcPct val="0"/>
              </a:spcBef>
            </a:pPr>
            <a:r>
              <a:rPr lang="id-ID" sz="1400" dirty="0" smtClean="0">
                <a:solidFill>
                  <a:schemeClr val="bg1"/>
                </a:solidFill>
                <a:latin typeface="HelveticaNeueLT Std Cn" pitchFamily="34" charset="0"/>
              </a:rPr>
              <a:t>SETARA Institute, 18 Januari 2016</a:t>
            </a:r>
          </a:p>
          <a:p>
            <a:pPr lvl="0" algn="ctr">
              <a:spcBef>
                <a:spcPct val="0"/>
              </a:spcBef>
            </a:pPr>
            <a:endParaRPr kumimoji="0" lang="id-ID" sz="2800" b="0" i="0" u="none" strike="noStrike" kern="1200" cap="none" spc="0" normalizeH="0" baseline="0" dirty="0">
              <a:ln>
                <a:noFill/>
              </a:ln>
              <a:solidFill>
                <a:schemeClr val="bg1"/>
              </a:solidFill>
              <a:effectLst/>
              <a:uLnTx/>
              <a:uFillTx/>
              <a:latin typeface="HelveticaNeueLT Std Cn" pitchFamily="34" charset="0"/>
              <a:ea typeface="+mj-ea"/>
              <a:cs typeface="+mj-cs"/>
            </a:endParaRPr>
          </a:p>
        </p:txBody>
      </p:sp>
      <p:sp>
        <p:nvSpPr>
          <p:cNvPr id="16" name="Rectangle 15"/>
          <p:cNvSpPr/>
          <p:nvPr/>
        </p:nvSpPr>
        <p:spPr>
          <a:xfrm>
            <a:off x="990600" y="2133600"/>
            <a:ext cx="7543800" cy="1754326"/>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id-ID" sz="3600" b="1" dirty="0" smtClean="0">
                <a:ln/>
                <a:solidFill>
                  <a:schemeClr val="accent3"/>
                </a:solidFill>
                <a:latin typeface="HelveticaNeueLT Std Cn" pitchFamily="34" charset="0"/>
              </a:rPr>
              <a:t>Kondisi Kebebasan Beragama/Berkeyakinan di Indonesia Tahun 2015</a:t>
            </a:r>
            <a:endParaRPr lang="id-ID" sz="3600" b="1" dirty="0">
              <a:ln/>
              <a:solidFill>
                <a:schemeClr val="accent3"/>
              </a:solidFill>
            </a:endParaRPr>
          </a:p>
        </p:txBody>
      </p:sp>
    </p:spTree>
  </p:cSld>
  <p:clrMapOvr>
    <a:masterClrMapping/>
  </p:clrMapOvr>
  <p:transition xmlns:p14="http://schemas.microsoft.com/office/powerpoint/2010/main">
    <p:wipe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r>
              <a:rPr lang="en-US" dirty="0" smtClean="0"/>
              <a:t>@ SETARA Institute, 2016</a:t>
            </a:r>
            <a:endParaRPr lang="en-US" dirty="0"/>
          </a:p>
        </p:txBody>
      </p:sp>
      <p:sp>
        <p:nvSpPr>
          <p:cNvPr id="8" name="Slide Number Placeholder 7"/>
          <p:cNvSpPr>
            <a:spLocks noGrp="1"/>
          </p:cNvSpPr>
          <p:nvPr>
            <p:ph type="sldNum" sz="quarter" idx="12"/>
          </p:nvPr>
        </p:nvSpPr>
        <p:spPr/>
        <p:txBody>
          <a:bodyPr/>
          <a:lstStyle/>
          <a:p>
            <a:fld id="{23063A6D-1427-4E8B-A0A6-61A7AFECD704}" type="slidenum">
              <a:rPr lang="en-US" smtClean="0"/>
              <a:pPr/>
              <a:t>10</a:t>
            </a:fld>
            <a:endParaRPr lang="en-US"/>
          </a:p>
        </p:txBody>
      </p:sp>
      <p:sp>
        <p:nvSpPr>
          <p:cNvPr id="10" name="Rectangle 9"/>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5943600" y="557784"/>
            <a:ext cx="2743200" cy="1652016"/>
          </a:xfrm>
          <a:prstGeom prst="rect">
            <a:avLst/>
          </a:prstGeom>
          <a:ln>
            <a:noFill/>
          </a:ln>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id-ID" sz="2400" dirty="0" smtClean="0">
                <a:solidFill>
                  <a:schemeClr val="bg2">
                    <a:lumMod val="25000"/>
                  </a:schemeClr>
                </a:solidFill>
                <a:latin typeface="HelveticaNeueLT Std Cn" pitchFamily="34" charset="0"/>
              </a:rPr>
              <a:t>138 Tindakan Pelanggaran DENGAN aktor NON Negara</a:t>
            </a:r>
            <a:endParaRPr lang="id-ID" sz="2400" dirty="0">
              <a:solidFill>
                <a:schemeClr val="bg2">
                  <a:lumMod val="25000"/>
                </a:schemeClr>
              </a:solidFill>
              <a:latin typeface="HelveticaNeueLT Std Cn"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219164910"/>
              </p:ext>
            </p:extLst>
          </p:nvPr>
        </p:nvGraphicFramePr>
        <p:xfrm>
          <a:off x="1143000" y="838200"/>
          <a:ext cx="4572000" cy="5058312"/>
        </p:xfrm>
        <a:graphic>
          <a:graphicData uri="http://schemas.openxmlformats.org/drawingml/2006/table">
            <a:tbl>
              <a:tblPr/>
              <a:tblGrid>
                <a:gridCol w="457200"/>
                <a:gridCol w="3429000"/>
                <a:gridCol w="685800"/>
              </a:tblGrid>
              <a:tr h="188987">
                <a:tc>
                  <a:txBody>
                    <a:bodyPr/>
                    <a:lstStyle/>
                    <a:p>
                      <a:pPr algn="ctr" fontAlgn="b"/>
                      <a:r>
                        <a:rPr lang="id-ID" sz="1500" b="0" i="0" u="none" strike="noStrike" noProof="0" smtClean="0">
                          <a:solidFill>
                            <a:srgbClr val="FFFFFF"/>
                          </a:solidFill>
                          <a:effectLst/>
                          <a:latin typeface="Calibri"/>
                        </a:rPr>
                        <a:t>No</a:t>
                      </a:r>
                      <a:endParaRPr lang="id-ID" sz="1500" b="0" i="0" u="none" strike="noStrike" noProof="0">
                        <a:solidFill>
                          <a:srgbClr val="FFFFFF"/>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l" fontAlgn="b"/>
                      <a:r>
                        <a:rPr lang="id-ID" sz="1500" b="0" i="0" u="none" strike="noStrike" noProof="0" smtClean="0">
                          <a:solidFill>
                            <a:srgbClr val="FFFFFF"/>
                          </a:solidFill>
                          <a:effectLst/>
                          <a:latin typeface="Calibri"/>
                        </a:rPr>
                        <a:t>BENTUK TINDAKAN</a:t>
                      </a:r>
                      <a:endParaRPr lang="id-ID" sz="1500" b="0" i="0" u="none" strike="noStrike" noProof="0">
                        <a:solidFill>
                          <a:srgbClr val="FFFFFF"/>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ctr" fontAlgn="b"/>
                      <a:r>
                        <a:rPr lang="id-ID" sz="1500" b="0" i="0" u="none" strike="noStrike" noProof="0" smtClean="0">
                          <a:solidFill>
                            <a:srgbClr val="FFFFFF"/>
                          </a:solidFill>
                          <a:effectLst/>
                          <a:latin typeface="Calibri"/>
                        </a:rPr>
                        <a:t>JUMLAH</a:t>
                      </a:r>
                      <a:endParaRPr lang="id-ID" sz="1500" b="0" i="0" u="none" strike="noStrike" noProof="0">
                        <a:solidFill>
                          <a:srgbClr val="FFFFFF"/>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r>
              <a:tr h="188987">
                <a:tc>
                  <a:txBody>
                    <a:bodyPr/>
                    <a:lstStyle/>
                    <a:p>
                      <a:pPr algn="ctr" fontAlgn="b"/>
                      <a:r>
                        <a:rPr lang="id-ID" sz="1500" b="0" i="0" u="none" strike="noStrike" noProof="0" smtClean="0">
                          <a:solidFill>
                            <a:srgbClr val="000000"/>
                          </a:solidFill>
                          <a:effectLst/>
                          <a:latin typeface="Calibri"/>
                        </a:rPr>
                        <a:t>1</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Ancaman pembunuhan/Kekerasan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4</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2</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Condoning</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1</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3</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Diskriminasi</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3</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4</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Intimidasi</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2</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5</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Intoleransi</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33</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6</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Pelarangan Ibadah/Kegiantan Keagamaan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10</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7</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Pelarangan/Pemaksaan Jilbab</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4</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8</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Pemaksaan Keyakinan/Menjalankan Agama</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6</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9</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Pembakaran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1</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10</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Pembubaran kegiatan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3</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11</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Penganiayaan/Penyerangan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5</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12</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Penggerebekan/Pengusiran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2</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13</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Penolakan tempat ibadah</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6</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14</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Penutupan akses </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2</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15</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Penyebaran Kebencian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19</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88987">
                <a:tc>
                  <a:txBody>
                    <a:bodyPr/>
                    <a:lstStyle/>
                    <a:p>
                      <a:pPr algn="ctr" fontAlgn="b"/>
                      <a:r>
                        <a:rPr lang="id-ID" sz="1500" b="0" i="0" u="none" strike="noStrike" noProof="0" smtClean="0">
                          <a:solidFill>
                            <a:srgbClr val="000000"/>
                          </a:solidFill>
                          <a:effectLst/>
                          <a:latin typeface="Calibri"/>
                        </a:rPr>
                        <a:t>16</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Penyesatan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22</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6350">
                <a:tc>
                  <a:txBody>
                    <a:bodyPr/>
                    <a:lstStyle/>
                    <a:p>
                      <a:pPr algn="ctr" fontAlgn="b"/>
                      <a:r>
                        <a:rPr lang="id-ID" sz="1500" b="0" i="0" u="none" strike="noStrike" noProof="0" smtClean="0">
                          <a:solidFill>
                            <a:srgbClr val="000000"/>
                          </a:solidFill>
                          <a:effectLst/>
                          <a:latin typeface="Calibri"/>
                        </a:rPr>
                        <a:t>17</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Perusakan/Pembakaran</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13</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08622">
                <a:tc>
                  <a:txBody>
                    <a:bodyPr/>
                    <a:lstStyle/>
                    <a:p>
                      <a:pPr algn="ctr" fontAlgn="b"/>
                      <a:r>
                        <a:rPr lang="id-ID" sz="1500" b="0" i="0" u="none" strike="noStrike" noProof="0" smtClean="0">
                          <a:solidFill>
                            <a:srgbClr val="000000"/>
                          </a:solidFill>
                          <a:effectLst/>
                          <a:latin typeface="Calibri"/>
                        </a:rPr>
                        <a:t>18</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Stereotip</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1</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08622">
                <a:tc>
                  <a:txBody>
                    <a:bodyPr/>
                    <a:lstStyle/>
                    <a:p>
                      <a:pPr algn="ctr" fontAlgn="b"/>
                      <a:r>
                        <a:rPr lang="id-ID" sz="1500" b="0" i="0" u="none" strike="noStrike" noProof="0" smtClean="0">
                          <a:solidFill>
                            <a:srgbClr val="000000"/>
                          </a:solidFill>
                          <a:effectLst/>
                          <a:latin typeface="Calibri"/>
                        </a:rPr>
                        <a:t>19</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0" i="0" u="none" strike="noStrike" noProof="0" smtClean="0">
                          <a:solidFill>
                            <a:srgbClr val="000000"/>
                          </a:solidFill>
                          <a:effectLst/>
                          <a:latin typeface="Calibri"/>
                        </a:rPr>
                        <a:t>Teror</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0" i="0" u="none" strike="noStrike" noProof="0" smtClean="0">
                          <a:solidFill>
                            <a:srgbClr val="000000"/>
                          </a:solidFill>
                          <a:effectLst/>
                          <a:latin typeface="Calibri"/>
                        </a:rPr>
                        <a:t>1</a:t>
                      </a:r>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6350">
                <a:tc>
                  <a:txBody>
                    <a:bodyPr/>
                    <a:lstStyle/>
                    <a:p>
                      <a:pPr algn="ctr" fontAlgn="b"/>
                      <a:endParaRPr lang="id-ID" sz="1500" b="0"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500" b="1" i="0" u="none" strike="noStrike" noProof="0" smtClean="0">
                          <a:solidFill>
                            <a:srgbClr val="000000"/>
                          </a:solidFill>
                          <a:effectLst/>
                          <a:latin typeface="Calibri"/>
                        </a:rPr>
                        <a:t>JUMLAH</a:t>
                      </a:r>
                      <a:endParaRPr lang="id-ID" sz="1500" b="1" i="0" u="none" strike="noStrike" noProof="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500" b="1" i="0" u="none" strike="noStrike" noProof="0" dirty="0" smtClean="0">
                          <a:solidFill>
                            <a:srgbClr val="000000"/>
                          </a:solidFill>
                          <a:effectLst/>
                          <a:latin typeface="Calibri"/>
                        </a:rPr>
                        <a:t>138</a:t>
                      </a:r>
                      <a:endParaRPr lang="id-ID" sz="1500" b="1" i="0" u="none" strike="noStrike" noProof="0" dirty="0">
                        <a:solidFill>
                          <a:srgbClr val="000000"/>
                        </a:solidFill>
                        <a:effectLst/>
                        <a:latin typeface="Calibri"/>
                      </a:endParaRPr>
                    </a:p>
                  </a:txBody>
                  <a:tcPr marL="12272" marR="12272" marT="12272"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4184904" cy="762000"/>
          </a:xfrm>
        </p:spPr>
        <p:txBody>
          <a:bodyPr>
            <a:normAutofit/>
          </a:bodyPr>
          <a:lstStyle/>
          <a:p>
            <a:r>
              <a:rPr lang="id-ID" sz="2800" dirty="0" smtClean="0">
                <a:solidFill>
                  <a:schemeClr val="bg2">
                    <a:lumMod val="25000"/>
                  </a:schemeClr>
                </a:solidFill>
                <a:latin typeface="HelveticaNeueLT Std Cn" pitchFamily="34" charset="0"/>
              </a:rPr>
              <a:t>Kelompok Korban</a:t>
            </a:r>
            <a:endParaRPr lang="id-ID" sz="2800" dirty="0">
              <a:solidFill>
                <a:schemeClr val="bg2">
                  <a:lumMod val="25000"/>
                </a:schemeClr>
              </a:solidFill>
              <a:latin typeface="HelveticaNeueLT Std Cn" pitchFamily="34" charset="0"/>
            </a:endParaRPr>
          </a:p>
        </p:txBody>
      </p:sp>
      <p:sp>
        <p:nvSpPr>
          <p:cNvPr id="3" name="Content Placeholder 2"/>
          <p:cNvSpPr>
            <a:spLocks noGrp="1"/>
          </p:cNvSpPr>
          <p:nvPr>
            <p:ph idx="1"/>
          </p:nvPr>
        </p:nvSpPr>
        <p:spPr>
          <a:xfrm>
            <a:off x="4876800" y="1295400"/>
            <a:ext cx="3657600" cy="3505200"/>
          </a:xfrm>
        </p:spPr>
        <p:txBody>
          <a:bodyPr>
            <a:noAutofit/>
          </a:bodyPr>
          <a:lstStyle/>
          <a:p>
            <a:pPr marL="0" indent="0" algn="just">
              <a:buNone/>
            </a:pPr>
            <a:r>
              <a:rPr lang="id-ID" sz="1600" dirty="0" smtClean="0"/>
              <a:t>Dari sisi korban, pelanggaran kebebasan beragama/berkeyakinan di tahun 2015 menimpa beragam kelompok korban. Korban paling besar pada tahun 2015 adalah jema’ah mazhab Syi’ah. Mereka menjadi korban dalam 31 peristiwa dengan berbagai bentuk tindakan pelanggaran yang menimpa mereka.  Kelompok korban terbesar berikutnya adalah warga dan umat Kristiani, dengan masing-masing menjadi korban dalam 29 peristiwa pelanggaran. Umat Islam dan aliran keagamaan menjadi kelompok korban berikutnya. Umat Islam menjadi korban dalam 24 peristiwa pelanggaran dan aliran keagamaan menjadi korban dalam 14 peristiwa.</a:t>
            </a:r>
            <a:r>
              <a:rPr lang="id-ID" sz="1600" dirty="0" smtClean="0">
                <a:latin typeface="HelveticaNeueLT Std Cn" pitchFamily="34" charset="0"/>
              </a:rPr>
              <a:t>  </a:t>
            </a:r>
            <a:endParaRPr lang="id-ID" sz="1600" dirty="0">
              <a:latin typeface="HelveticaNeueLT Std Cn" pitchFamily="34" charset="0"/>
            </a:endParaRPr>
          </a:p>
        </p:txBody>
      </p:sp>
      <p:sp>
        <p:nvSpPr>
          <p:cNvPr id="6" name="Footer Placeholder 5"/>
          <p:cNvSpPr>
            <a:spLocks noGrp="1"/>
          </p:cNvSpPr>
          <p:nvPr>
            <p:ph type="ftr" sz="quarter" idx="11"/>
          </p:nvPr>
        </p:nvSpPr>
        <p:spPr/>
        <p:txBody>
          <a:bodyPr/>
          <a:lstStyle/>
          <a:p>
            <a:r>
              <a:rPr lang="en-US" dirty="0" smtClean="0"/>
              <a:t>@ SETARA Institute, 2016</a:t>
            </a:r>
            <a:endParaRPr lang="en-US" dirty="0"/>
          </a:p>
        </p:txBody>
      </p:sp>
      <p:sp>
        <p:nvSpPr>
          <p:cNvPr id="7" name="Slide Number Placeholder 6"/>
          <p:cNvSpPr>
            <a:spLocks noGrp="1"/>
          </p:cNvSpPr>
          <p:nvPr>
            <p:ph type="sldNum" sz="quarter" idx="12"/>
          </p:nvPr>
        </p:nvSpPr>
        <p:spPr/>
        <p:txBody>
          <a:bodyPr/>
          <a:lstStyle/>
          <a:p>
            <a:fld id="{23063A6D-1427-4E8B-A0A6-61A7AFECD704}" type="slidenum">
              <a:rPr lang="en-US" smtClean="0"/>
              <a:pPr/>
              <a:t>11</a:t>
            </a:fld>
            <a:endParaRPr lang="en-US"/>
          </a:p>
        </p:txBody>
      </p:sp>
      <p:sp>
        <p:nvSpPr>
          <p:cNvPr id="9" name="Rectangle 8"/>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065813237"/>
              </p:ext>
            </p:extLst>
          </p:nvPr>
        </p:nvGraphicFramePr>
        <p:xfrm>
          <a:off x="914400" y="1295400"/>
          <a:ext cx="3733800" cy="5198229"/>
        </p:xfrm>
        <a:graphic>
          <a:graphicData uri="http://schemas.openxmlformats.org/drawingml/2006/table">
            <a:tbl>
              <a:tblPr/>
              <a:tblGrid>
                <a:gridCol w="453958"/>
                <a:gridCol w="2723744"/>
                <a:gridCol w="556098"/>
              </a:tblGrid>
              <a:tr h="148561">
                <a:tc>
                  <a:txBody>
                    <a:bodyPr/>
                    <a:lstStyle/>
                    <a:p>
                      <a:pPr algn="ctr" fontAlgn="b"/>
                      <a:r>
                        <a:rPr lang="en-US" sz="1200" b="0" i="0" u="none" strike="noStrike" dirty="0">
                          <a:solidFill>
                            <a:srgbClr val="FFFFFF"/>
                          </a:solidFill>
                          <a:effectLst/>
                          <a:latin typeface="Calibri"/>
                        </a:rPr>
                        <a:t>NO</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l" fontAlgn="b"/>
                      <a:r>
                        <a:rPr lang="en-US" sz="1200" b="0" i="0" u="none" strike="noStrike">
                          <a:solidFill>
                            <a:srgbClr val="FFFFFF"/>
                          </a:solidFill>
                          <a:effectLst/>
                          <a:latin typeface="Calibri"/>
                        </a:rPr>
                        <a:t>KELOMPOK KORBAN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ctr" fontAlgn="b"/>
                      <a:r>
                        <a:rPr lang="en-US" sz="1200" b="0" i="0" u="none" strike="noStrike" dirty="0" smtClean="0">
                          <a:solidFill>
                            <a:srgbClr val="FFFFFF"/>
                          </a:solidFill>
                          <a:effectLst/>
                          <a:latin typeface="Calibri"/>
                        </a:rPr>
                        <a:t>JUMLAH</a:t>
                      </a:r>
                      <a:endParaRPr lang="en-US" sz="1200" b="0" i="0" u="none" strike="noStrike" dirty="0">
                        <a:solidFill>
                          <a:srgbClr val="FFFFFF"/>
                        </a:solidFill>
                        <a:effectLst/>
                        <a:latin typeface="Calibri"/>
                      </a:endParaRP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r>
              <a:tr h="148561">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Aliran Keagamaan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14</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is-IS" sz="1200" b="0" i="0" u="none" strike="noStrike">
                          <a:solidFill>
                            <a:srgbClr val="000000"/>
                          </a:solidFill>
                          <a:effectLst/>
                          <a:latin typeface="Calibri"/>
                        </a:rPr>
                        <a:t>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Aliran Kepercayaan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3</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Bupati/Walikota</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4</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Buruh/Karyawan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4</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5</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Gafatar</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9</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6</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Gerakan Islam Nusantara</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7</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Individu</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8</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8</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Institusi Pendidikan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6</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9</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Jemaat Ahmadiyah</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13</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10</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Komunitas Salafi</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cs-CZ" sz="1200" b="0" i="0" u="none" strike="noStrike">
                          <a:solidFill>
                            <a:srgbClr val="000000"/>
                          </a:solidFill>
                          <a:effectLst/>
                          <a:latin typeface="Calibri"/>
                        </a:rPr>
                        <a:t>11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Lembaga Dakwah Islam Indonesia (LDII)</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is-IS" sz="1200" b="0" i="0" u="none" strike="noStrike">
                          <a:solidFill>
                            <a:srgbClr val="000000"/>
                          </a:solidFill>
                          <a:effectLst/>
                          <a:latin typeface="Calibri"/>
                        </a:rPr>
                        <a:t>12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Lembaga Swadaya Masyarakat</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is-IS" sz="1200" b="0" i="0" u="none" strike="noStrike">
                          <a:solidFill>
                            <a:srgbClr val="000000"/>
                          </a:solidFill>
                          <a:effectLst/>
                          <a:latin typeface="Calibri"/>
                        </a:rPr>
                        <a:t>13</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Majelis Taklim</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14</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Pelajar/Mahasiswa</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8</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15</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Perempuan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5</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16</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Perusahaan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17</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Peserta Diskusi</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fi-FI" sz="1200" b="0" i="0" u="none" strike="noStrike">
                          <a:solidFill>
                            <a:srgbClr val="000000"/>
                          </a:solidFill>
                          <a:effectLst/>
                          <a:latin typeface="Calibri"/>
                        </a:rPr>
                        <a:t>18</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Polwan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en-US" sz="1200" b="0" i="0" u="none" strike="noStrike">
                          <a:solidFill>
                            <a:srgbClr val="000000"/>
                          </a:solidFill>
                          <a:effectLst/>
                          <a:latin typeface="Calibri"/>
                        </a:rPr>
                        <a:t>19</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Pondok Pesantren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is-IS" sz="1200" b="0" i="0" u="none" strike="noStrike">
                          <a:solidFill>
                            <a:srgbClr val="000000"/>
                          </a:solidFill>
                          <a:effectLst/>
                          <a:latin typeface="Calibri"/>
                        </a:rPr>
                        <a:t>20</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Syiah</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31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cs-CZ" sz="1200" b="0" i="0" u="none" strike="noStrike">
                          <a:solidFill>
                            <a:srgbClr val="000000"/>
                          </a:solidFill>
                          <a:effectLst/>
                          <a:latin typeface="Calibri"/>
                        </a:rPr>
                        <a:t>21</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Tokoh Agama</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is-IS" sz="1200" b="0" i="0" u="none" strike="noStrike">
                          <a:solidFill>
                            <a:srgbClr val="000000"/>
                          </a:solidFill>
                          <a:effectLst/>
                          <a:latin typeface="Calibri"/>
                        </a:rPr>
                        <a:t>22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Umat Buddha</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is-IS" sz="1200" b="0" i="0" u="none" strike="noStrike">
                          <a:solidFill>
                            <a:srgbClr val="000000"/>
                          </a:solidFill>
                          <a:effectLst/>
                          <a:latin typeface="Calibri"/>
                        </a:rPr>
                        <a:t>23</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Umat Islam</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23</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48561">
                <a:tc>
                  <a:txBody>
                    <a:bodyPr/>
                    <a:lstStyle/>
                    <a:p>
                      <a:pPr algn="ctr" fontAlgn="b"/>
                      <a:r>
                        <a:rPr lang="is-IS" sz="1200" b="0" i="0" u="none" strike="noStrike">
                          <a:solidFill>
                            <a:srgbClr val="000000"/>
                          </a:solidFill>
                          <a:effectLst/>
                          <a:latin typeface="Calibri"/>
                        </a:rPr>
                        <a:t>24</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Umat Kristen</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29</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4349">
                <a:tc>
                  <a:txBody>
                    <a:bodyPr/>
                    <a:lstStyle/>
                    <a:p>
                      <a:pPr algn="ctr" fontAlgn="b"/>
                      <a:r>
                        <a:rPr lang="is-IS" sz="1200" b="0" i="0" u="none" strike="noStrike">
                          <a:solidFill>
                            <a:srgbClr val="000000"/>
                          </a:solidFill>
                          <a:effectLst/>
                          <a:latin typeface="Calibri"/>
                        </a:rPr>
                        <a:t>25</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Warga</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29</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4349">
                <a:tc>
                  <a:txBody>
                    <a:bodyPr/>
                    <a:lstStyle/>
                    <a:p>
                      <a:pPr algn="l" fontAlgn="b"/>
                      <a:r>
                        <a:rPr lang="sk-SK" sz="1200" b="1" i="0" u="none" strike="noStrike">
                          <a:solidFill>
                            <a:srgbClr val="000000"/>
                          </a:solidFill>
                          <a:effectLst/>
                          <a:latin typeface="Calibri"/>
                        </a:rPr>
                        <a:t> </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Calibri"/>
                        </a:rPr>
                        <a:t>JUMLAH</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cs-CZ" sz="1200" b="1" i="0" u="none" strike="noStrike" dirty="0">
                          <a:solidFill>
                            <a:srgbClr val="000000"/>
                          </a:solidFill>
                          <a:effectLst/>
                          <a:latin typeface="Calibri"/>
                        </a:rPr>
                        <a:t>197</a:t>
                      </a:r>
                    </a:p>
                  </a:txBody>
                  <a:tcPr marL="9647" marR="9647" marT="964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57200"/>
            <a:ext cx="83058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bg2">
                    <a:lumMod val="25000"/>
                  </a:schemeClr>
                </a:solidFill>
                <a:effectLst/>
                <a:uLnTx/>
                <a:uFillTx/>
                <a:latin typeface="HelveticaNeueLT Std Cn" pitchFamily="34" charset="0"/>
                <a:ea typeface="+mj-ea"/>
                <a:cs typeface="+mj-cs"/>
              </a:rPr>
              <a:t>Tren</a:t>
            </a:r>
            <a:r>
              <a:rPr kumimoji="0" lang="en-US"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rPr>
              <a:t> </a:t>
            </a:r>
            <a:r>
              <a:rPr kumimoji="0" lang="en-US" sz="2800" b="0" i="0" u="none" strike="noStrike" kern="1200" cap="none" spc="0" normalizeH="0" baseline="0" noProof="0" dirty="0" err="1" smtClean="0">
                <a:ln>
                  <a:noFill/>
                </a:ln>
                <a:solidFill>
                  <a:schemeClr val="bg2">
                    <a:lumMod val="25000"/>
                  </a:schemeClr>
                </a:solidFill>
                <a:effectLst/>
                <a:uLnTx/>
                <a:uFillTx/>
                <a:latin typeface="HelveticaNeueLT Std Cn" pitchFamily="34" charset="0"/>
                <a:ea typeface="+mj-ea"/>
                <a:cs typeface="+mj-cs"/>
              </a:rPr>
              <a:t>Peristiwa</a:t>
            </a:r>
            <a:r>
              <a:rPr kumimoji="0" lang="en-US"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rPr>
              <a:t> </a:t>
            </a:r>
            <a:r>
              <a:rPr kumimoji="0" lang="en-US" sz="2800" b="0" i="0" u="none" strike="noStrike" kern="1200" cap="none" spc="0" normalizeH="0" baseline="0" noProof="0" dirty="0" err="1" smtClean="0">
                <a:ln>
                  <a:noFill/>
                </a:ln>
                <a:solidFill>
                  <a:schemeClr val="bg2">
                    <a:lumMod val="25000"/>
                  </a:schemeClr>
                </a:solidFill>
                <a:effectLst/>
                <a:uLnTx/>
                <a:uFillTx/>
                <a:latin typeface="HelveticaNeueLT Std Cn" pitchFamily="34" charset="0"/>
                <a:ea typeface="+mj-ea"/>
                <a:cs typeface="+mj-cs"/>
              </a:rPr>
              <a:t>dan</a:t>
            </a:r>
            <a:r>
              <a:rPr kumimoji="0" lang="en-US"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rPr>
              <a:t> </a:t>
            </a:r>
            <a:r>
              <a:rPr kumimoji="0" lang="en-US" sz="2800" b="0" i="0" u="none" strike="noStrike" kern="1200" cap="none" spc="0" normalizeH="0" baseline="0" noProof="0" dirty="0" err="1" smtClean="0">
                <a:ln>
                  <a:noFill/>
                </a:ln>
                <a:solidFill>
                  <a:schemeClr val="bg2">
                    <a:lumMod val="25000"/>
                  </a:schemeClr>
                </a:solidFill>
                <a:effectLst/>
                <a:uLnTx/>
                <a:uFillTx/>
                <a:latin typeface="HelveticaNeueLT Std Cn" pitchFamily="34" charset="0"/>
                <a:ea typeface="+mj-ea"/>
                <a:cs typeface="+mj-cs"/>
              </a:rPr>
              <a:t>Tindakan</a:t>
            </a:r>
            <a:r>
              <a:rPr kumimoji="0" lang="en-US"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bg2">
                    <a:lumMod val="25000"/>
                  </a:schemeClr>
                </a:solidFill>
                <a:effectLst/>
                <a:uLnTx/>
                <a:uFillTx/>
                <a:latin typeface="HelveticaNeueLT Std Cn" pitchFamily="34" charset="0"/>
                <a:ea typeface="+mj-ea"/>
                <a:cs typeface="+mj-cs"/>
              </a:rPr>
              <a:t>dalam</a:t>
            </a:r>
            <a:r>
              <a:rPr kumimoji="0" lang="en-US"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rPr>
              <a:t> 9 </a:t>
            </a:r>
            <a:r>
              <a:rPr kumimoji="0" lang="en-US" sz="2800" b="0" i="0" u="none" strike="noStrike" kern="1200" cap="none" spc="0" normalizeH="0" baseline="0" noProof="0" dirty="0" err="1" smtClean="0">
                <a:ln>
                  <a:noFill/>
                </a:ln>
                <a:solidFill>
                  <a:schemeClr val="bg2">
                    <a:lumMod val="25000"/>
                  </a:schemeClr>
                </a:solidFill>
                <a:effectLst/>
                <a:uLnTx/>
                <a:uFillTx/>
                <a:latin typeface="HelveticaNeueLT Std Cn" pitchFamily="34" charset="0"/>
                <a:ea typeface="+mj-ea"/>
                <a:cs typeface="+mj-cs"/>
              </a:rPr>
              <a:t>tahun</a:t>
            </a:r>
            <a:r>
              <a:rPr kumimoji="0" lang="en-US"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rPr>
              <a:t> </a:t>
            </a:r>
            <a:r>
              <a:rPr kumimoji="0" lang="en-US" sz="2800" b="0" i="0" u="none" strike="noStrike" kern="1200" cap="none" spc="0" normalizeH="0" baseline="0" noProof="0" dirty="0" err="1" smtClean="0">
                <a:ln>
                  <a:noFill/>
                </a:ln>
                <a:solidFill>
                  <a:schemeClr val="bg2">
                    <a:lumMod val="25000"/>
                  </a:schemeClr>
                </a:solidFill>
                <a:effectLst/>
                <a:uLnTx/>
                <a:uFillTx/>
                <a:latin typeface="HelveticaNeueLT Std Cn" pitchFamily="34" charset="0"/>
                <a:ea typeface="+mj-ea"/>
                <a:cs typeface="+mj-cs"/>
              </a:rPr>
              <a:t>terakhir</a:t>
            </a:r>
            <a:endParaRPr kumimoji="0" lang="en-US"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endParaRPr>
          </a:p>
        </p:txBody>
      </p:sp>
      <p:sp>
        <p:nvSpPr>
          <p:cNvPr id="6" name="Footer Placeholder 5"/>
          <p:cNvSpPr>
            <a:spLocks noGrp="1"/>
          </p:cNvSpPr>
          <p:nvPr>
            <p:ph type="ftr" sz="quarter" idx="11"/>
          </p:nvPr>
        </p:nvSpPr>
        <p:spPr/>
        <p:txBody>
          <a:bodyPr/>
          <a:lstStyle/>
          <a:p>
            <a:r>
              <a:rPr lang="en-US" dirty="0" smtClean="0"/>
              <a:t>@ SETARA Institute, 2016</a:t>
            </a:r>
            <a:endParaRPr lang="en-US" dirty="0"/>
          </a:p>
        </p:txBody>
      </p:sp>
      <p:sp>
        <p:nvSpPr>
          <p:cNvPr id="7" name="Slide Number Placeholder 6"/>
          <p:cNvSpPr>
            <a:spLocks noGrp="1"/>
          </p:cNvSpPr>
          <p:nvPr>
            <p:ph type="sldNum" sz="quarter" idx="12"/>
          </p:nvPr>
        </p:nvSpPr>
        <p:spPr/>
        <p:txBody>
          <a:bodyPr/>
          <a:lstStyle/>
          <a:p>
            <a:fld id="{23063A6D-1427-4E8B-A0A6-61A7AFECD704}" type="slidenum">
              <a:rPr lang="en-US" smtClean="0"/>
              <a:pPr/>
              <a:t>12</a:t>
            </a:fld>
            <a:endParaRPr lang="en-US"/>
          </a:p>
        </p:txBody>
      </p:sp>
      <p:sp>
        <p:nvSpPr>
          <p:cNvPr id="9" name="Rectangle 8"/>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stretch>
            <a:fillRect/>
          </a:stretch>
        </p:blipFill>
        <p:spPr>
          <a:xfrm>
            <a:off x="1143001" y="1371601"/>
            <a:ext cx="6781800" cy="45720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 SETARA Institute, 2016</a:t>
            </a:r>
            <a:endParaRPr lang="en-US" dirty="0"/>
          </a:p>
        </p:txBody>
      </p:sp>
      <p:sp>
        <p:nvSpPr>
          <p:cNvPr id="5" name="Slide Number Placeholder 4"/>
          <p:cNvSpPr>
            <a:spLocks noGrp="1"/>
          </p:cNvSpPr>
          <p:nvPr>
            <p:ph type="sldNum" sz="quarter" idx="12"/>
          </p:nvPr>
        </p:nvSpPr>
        <p:spPr/>
        <p:txBody>
          <a:bodyPr/>
          <a:lstStyle/>
          <a:p>
            <a:fld id="{23063A6D-1427-4E8B-A0A6-61A7AFECD704}" type="slidenum">
              <a:rPr lang="en-US" smtClean="0"/>
              <a:pPr/>
              <a:t>2</a:t>
            </a:fld>
            <a:endParaRPr lang="en-US"/>
          </a:p>
        </p:txBody>
      </p:sp>
      <p:sp>
        <p:nvSpPr>
          <p:cNvPr id="6" name="Title 5"/>
          <p:cNvSpPr txBox="1">
            <a:spLocks/>
          </p:cNvSpPr>
          <p:nvPr/>
        </p:nvSpPr>
        <p:spPr>
          <a:xfrm>
            <a:off x="762000" y="457200"/>
            <a:ext cx="7924800" cy="761999"/>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2800" b="0" i="0" u="none" strike="noStrike" kern="1200" cap="none" spc="0" normalizeH="0" baseline="0" noProof="0" dirty="0" smtClean="0">
                <a:ln>
                  <a:noFill/>
                </a:ln>
                <a:solidFill>
                  <a:schemeClr val="bg2">
                    <a:lumMod val="25000"/>
                  </a:schemeClr>
                </a:solidFill>
                <a:effectLst/>
                <a:uLnTx/>
                <a:uFillTx/>
                <a:latin typeface="HelveticaNeueLT Std Cn" pitchFamily="34" charset="0"/>
                <a:ea typeface="+mj-ea"/>
                <a:cs typeface="+mj-cs"/>
              </a:rPr>
              <a:t>Jumlah Peristiwa dan Tindakan</a:t>
            </a:r>
            <a:endParaRPr kumimoji="0" lang="en-US" sz="2800" b="0" i="0" u="none" strike="noStrike" kern="1200" cap="none" spc="0" normalizeH="0" baseline="0" noProof="0" dirty="0">
              <a:ln>
                <a:noFill/>
              </a:ln>
              <a:solidFill>
                <a:schemeClr val="bg2">
                  <a:lumMod val="25000"/>
                </a:schemeClr>
              </a:solidFill>
              <a:effectLst/>
              <a:uLnTx/>
              <a:uFillTx/>
              <a:latin typeface="HelveticaNeueLT Std Cn" pitchFamily="34" charset="0"/>
              <a:ea typeface="+mj-ea"/>
              <a:cs typeface="+mj-cs"/>
            </a:endParaRPr>
          </a:p>
        </p:txBody>
      </p:sp>
      <p:sp>
        <p:nvSpPr>
          <p:cNvPr id="10" name="Title 5"/>
          <p:cNvSpPr txBox="1">
            <a:spLocks/>
          </p:cNvSpPr>
          <p:nvPr/>
        </p:nvSpPr>
        <p:spPr>
          <a:xfrm>
            <a:off x="762000" y="5486400"/>
            <a:ext cx="7772400" cy="761999"/>
          </a:xfrm>
          <a:prstGeom prst="rect">
            <a:avLst/>
          </a:prstGeom>
        </p:spPr>
        <p:txBody>
          <a:bodyPr vert="horz" lIns="91440" tIns="45720" rIns="91440" bIns="45720" rtlCol="0" anchor="ctr">
            <a:noAutofit/>
          </a:bodyPr>
          <a:lstStyle/>
          <a:p>
            <a:pPr algn="just"/>
            <a:r>
              <a:rPr lang="id-ID" sz="1200" dirty="0" smtClean="0">
                <a:solidFill>
                  <a:schemeClr val="accent2">
                    <a:lumMod val="50000"/>
                  </a:schemeClr>
                </a:solidFill>
                <a:latin typeface="HelveticaNeueLT Std Cn" pitchFamily="34" charset="0"/>
              </a:rPr>
              <a:t>Jumlah peristiwa dengan jumlah tindakan berbeda, karena dalam satu peristiwa </a:t>
            </a:r>
            <a:r>
              <a:rPr lang="id-ID" sz="1200" i="1" dirty="0" smtClean="0">
                <a:solidFill>
                  <a:schemeClr val="accent2">
                    <a:lumMod val="50000"/>
                  </a:schemeClr>
                </a:solidFill>
                <a:latin typeface="HelveticaNeueLT Std Cn" pitchFamily="34" charset="0"/>
              </a:rPr>
              <a:t>(event)</a:t>
            </a:r>
            <a:r>
              <a:rPr lang="id-ID" sz="1200" dirty="0" smtClean="0">
                <a:solidFill>
                  <a:schemeClr val="accent2">
                    <a:lumMod val="50000"/>
                  </a:schemeClr>
                </a:solidFill>
                <a:latin typeface="HelveticaNeueLT Std Cn" pitchFamily="34" charset="0"/>
              </a:rPr>
              <a:t> bisa saja terjadi berbagai bentuk tindakan </a:t>
            </a:r>
            <a:r>
              <a:rPr lang="id-ID" sz="1200" i="1" dirty="0" smtClean="0">
                <a:solidFill>
                  <a:schemeClr val="accent2">
                    <a:lumMod val="50000"/>
                  </a:schemeClr>
                </a:solidFill>
                <a:latin typeface="HelveticaNeueLT Std Cn" pitchFamily="34" charset="0"/>
              </a:rPr>
              <a:t>(act).</a:t>
            </a:r>
            <a:r>
              <a:rPr lang="id-ID" sz="1200" dirty="0" smtClean="0">
                <a:solidFill>
                  <a:schemeClr val="accent2">
                    <a:lumMod val="50000"/>
                  </a:schemeClr>
                </a:solidFill>
                <a:latin typeface="HelveticaNeueLT Std Cn" pitchFamily="34" charset="0"/>
              </a:rPr>
              <a:t> Disiplin hak asasi manusia membedakan antara peristiwa dan tindakan. Jumlah peristiwa dengan jumlah tindakan berbeda, karena dalam satu peristiwa </a:t>
            </a:r>
            <a:r>
              <a:rPr lang="id-ID" sz="1200" i="1" dirty="0" smtClean="0">
                <a:solidFill>
                  <a:schemeClr val="accent2">
                    <a:lumMod val="50000"/>
                  </a:schemeClr>
                </a:solidFill>
                <a:latin typeface="HelveticaNeueLT Std Cn" pitchFamily="34" charset="0"/>
              </a:rPr>
              <a:t>(event)</a:t>
            </a:r>
            <a:r>
              <a:rPr lang="id-ID" sz="1200" dirty="0" smtClean="0">
                <a:solidFill>
                  <a:schemeClr val="accent2">
                    <a:lumMod val="50000"/>
                  </a:schemeClr>
                </a:solidFill>
                <a:latin typeface="HelveticaNeueLT Std Cn" pitchFamily="34" charset="0"/>
              </a:rPr>
              <a:t> bisa saja terjadi berbagai bentuk tindakan </a:t>
            </a:r>
            <a:r>
              <a:rPr lang="id-ID" sz="1200" i="1" dirty="0" smtClean="0">
                <a:solidFill>
                  <a:schemeClr val="accent2">
                    <a:lumMod val="50000"/>
                  </a:schemeClr>
                </a:solidFill>
                <a:latin typeface="HelveticaNeueLT Std Cn" pitchFamily="34" charset="0"/>
              </a:rPr>
              <a:t>(act).</a:t>
            </a:r>
            <a:r>
              <a:rPr lang="id-ID" sz="1200" dirty="0" smtClean="0">
                <a:solidFill>
                  <a:schemeClr val="accent2">
                    <a:lumMod val="50000"/>
                  </a:schemeClr>
                </a:solidFill>
                <a:latin typeface="HelveticaNeueLT Std Cn" pitchFamily="34" charset="0"/>
              </a:rPr>
              <a:t> Disiplin hak asasi manusia membedakan antara peristiwa dan tindakan.</a:t>
            </a:r>
            <a:endParaRPr lang="en-US" sz="1200" dirty="0">
              <a:solidFill>
                <a:schemeClr val="accent2">
                  <a:lumMod val="50000"/>
                </a:schemeClr>
              </a:solidFill>
              <a:latin typeface="HelveticaNeueLT Std Cn" pitchFamily="34" charset="0"/>
            </a:endParaRPr>
          </a:p>
        </p:txBody>
      </p:sp>
      <p:sp>
        <p:nvSpPr>
          <p:cNvPr id="14" name="Rectangle 13"/>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2600" y="1447800"/>
            <a:ext cx="3602160" cy="3372460"/>
          </a:xfrm>
          <a:prstGeom prst="rect">
            <a:avLst/>
          </a:prstGeom>
        </p:spPr>
      </p:pic>
      <p:sp>
        <p:nvSpPr>
          <p:cNvPr id="11" name="Title 5"/>
          <p:cNvSpPr txBox="1">
            <a:spLocks/>
          </p:cNvSpPr>
          <p:nvPr/>
        </p:nvSpPr>
        <p:spPr>
          <a:xfrm>
            <a:off x="4495800" y="1752600"/>
            <a:ext cx="3886201" cy="3433010"/>
          </a:xfrm>
          <a:prstGeom prst="rect">
            <a:avLst/>
          </a:prstGeom>
        </p:spPr>
        <p:txBody>
          <a:bodyPr vert="horz" lIns="91440" tIns="45720" rIns="91440" bIns="45720" rtlCol="0" anchor="ctr">
            <a:noAutofit/>
          </a:bodyPr>
          <a:lstStyle/>
          <a:p>
            <a:pPr algn="just"/>
            <a:r>
              <a:rPr lang="id-ID" dirty="0" smtClean="0"/>
              <a:t>Sepanjang tahun 2015, SETARA Institute 197 peristiwa pelanggaran kebebasan beragama/berkeyakinan dengan dan 236 bentuk tindakan yang tersebar di seluruh Indonesia Dibandingkan dengan tahun yang lalu, angka ini menunjukkan kenaikan yang cukup signifikan. Pada tahun 2014, jumlah peristiwa pelanggaran yang terjadi “hanya” 134 peristiwa, sedangkan tindakan pelanggaraan “cuma” di angka 177 tindakan. </a:t>
            </a:r>
          </a:p>
          <a:p>
            <a:endParaRPr lang="id-ID" dirty="0" smtClean="0">
              <a:latin typeface="HelveticaNeueLT Std Cn" pitchFamily="34" charset="0"/>
            </a:endParaRPr>
          </a:p>
          <a:p>
            <a:endParaRPr lang="id-ID" dirty="0" smtClean="0">
              <a:latin typeface="HelveticaNeueLT Std Cn" pitchFamily="34" charset="0"/>
            </a:endParaRPr>
          </a:p>
        </p:txBody>
      </p:sp>
      <p:sp>
        <p:nvSpPr>
          <p:cNvPr id="12" name="Rectangle 11"/>
          <p:cNvSpPr/>
          <p:nvPr/>
        </p:nvSpPr>
        <p:spPr>
          <a:xfrm>
            <a:off x="2454904" y="4812268"/>
            <a:ext cx="1021772" cy="369332"/>
          </a:xfrm>
          <a:prstGeom prst="rect">
            <a:avLst/>
          </a:prstGeom>
        </p:spPr>
        <p:txBody>
          <a:bodyPr wrap="none">
            <a:spAutoFit/>
          </a:bodyPr>
          <a:lstStyle/>
          <a:p>
            <a:pPr algn="ctr"/>
            <a:r>
              <a:rPr lang="id-ID" dirty="0" smtClean="0"/>
              <a:t>Tindakan</a:t>
            </a:r>
            <a:endParaRPr lang="id-ID" dirty="0"/>
          </a:p>
        </p:txBody>
      </p:sp>
      <p:sp>
        <p:nvSpPr>
          <p:cNvPr id="15" name="Rectangle 14"/>
          <p:cNvSpPr/>
          <p:nvPr/>
        </p:nvSpPr>
        <p:spPr>
          <a:xfrm>
            <a:off x="1371600" y="4800600"/>
            <a:ext cx="991227" cy="369332"/>
          </a:xfrm>
          <a:prstGeom prst="rect">
            <a:avLst/>
          </a:prstGeom>
        </p:spPr>
        <p:txBody>
          <a:bodyPr wrap="none">
            <a:spAutoFit/>
          </a:bodyPr>
          <a:lstStyle/>
          <a:p>
            <a:r>
              <a:rPr lang="id-ID" smtClean="0"/>
              <a:t>Peristiwa</a:t>
            </a:r>
            <a:endParaRPr lang="id-ID"/>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16" presetClass="entr" presetSubtype="2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Horizontal)">
                                      <p:cBhvr>
                                        <p:cTn id="13" dur="500"/>
                                        <p:tgtEl>
                                          <p:spTgt spid="10"/>
                                        </p:tgtEl>
                                      </p:cBhvr>
                                    </p:animEffect>
                                  </p:childTnLst>
                                </p:cTn>
                              </p:par>
                            </p:childTnLst>
                          </p:cTn>
                        </p:par>
                        <p:par>
                          <p:cTn id="14" fill="hold">
                            <p:stCondLst>
                              <p:cond delay="1500"/>
                            </p:stCondLst>
                            <p:childTnLst>
                              <p:par>
                                <p:cTn id="15" presetID="29"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ppt_x</p:attrName>
                                        </p:attrNameLst>
                                      </p:cBhvr>
                                      <p:tavLst>
                                        <p:tav tm="0">
                                          <p:val>
                                            <p:strVal val="#ppt_x-.2"/>
                                          </p:val>
                                        </p:tav>
                                        <p:tav tm="100000">
                                          <p:val>
                                            <p:strVal val="#ppt_x"/>
                                          </p:val>
                                        </p:tav>
                                      </p:tavLst>
                                    </p:anim>
                                    <p:anim calcmode="lin" valueType="num">
                                      <p:cBhvr>
                                        <p:cTn id="18"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290054" cy="1499616"/>
          </a:xfrm>
        </p:spPr>
        <p:txBody>
          <a:bodyPr>
            <a:normAutofit/>
          </a:bodyPr>
          <a:lstStyle/>
          <a:p>
            <a:pPr algn="ctr"/>
            <a:r>
              <a:rPr lang="id-ID" sz="2800" dirty="0" smtClean="0">
                <a:solidFill>
                  <a:schemeClr val="bg2">
                    <a:lumMod val="25000"/>
                  </a:schemeClr>
                </a:solidFill>
                <a:latin typeface="HelveticaNeueLT Std Cn" pitchFamily="34" charset="0"/>
              </a:rPr>
              <a:t>Sebaran 197 Peristiwa PER BULAN</a:t>
            </a:r>
            <a:endParaRPr lang="id-ID" sz="2800" dirty="0">
              <a:solidFill>
                <a:schemeClr val="bg2">
                  <a:lumMod val="25000"/>
                </a:schemeClr>
              </a:solidFill>
              <a:latin typeface="HelveticaNeueLT Std Cn" pitchFamily="34" charset="0"/>
            </a:endParaRPr>
          </a:p>
        </p:txBody>
      </p:sp>
      <p:sp>
        <p:nvSpPr>
          <p:cNvPr id="5" name="Footer Placeholder 4"/>
          <p:cNvSpPr>
            <a:spLocks noGrp="1"/>
          </p:cNvSpPr>
          <p:nvPr>
            <p:ph type="ftr" sz="quarter" idx="11"/>
          </p:nvPr>
        </p:nvSpPr>
        <p:spPr/>
        <p:txBody>
          <a:bodyPr/>
          <a:lstStyle/>
          <a:p>
            <a:r>
              <a:rPr lang="en-US" dirty="0" smtClean="0"/>
              <a:t>@ SETARA Institute, 2016</a:t>
            </a:r>
            <a:endParaRPr lang="en-US" dirty="0"/>
          </a:p>
        </p:txBody>
      </p:sp>
      <p:sp>
        <p:nvSpPr>
          <p:cNvPr id="6" name="Slide Number Placeholder 5"/>
          <p:cNvSpPr>
            <a:spLocks noGrp="1"/>
          </p:cNvSpPr>
          <p:nvPr>
            <p:ph type="sldNum" sz="quarter" idx="12"/>
          </p:nvPr>
        </p:nvSpPr>
        <p:spPr/>
        <p:txBody>
          <a:bodyPr/>
          <a:lstStyle/>
          <a:p>
            <a:fld id="{23063A6D-1427-4E8B-A0A6-61A7AFECD704}" type="slidenum">
              <a:rPr lang="en-US" smtClean="0"/>
              <a:pPr/>
              <a:t>3</a:t>
            </a:fld>
            <a:endParaRPr lang="en-US"/>
          </a:p>
        </p:txBody>
      </p:sp>
      <p:sp>
        <p:nvSpPr>
          <p:cNvPr id="8" name="Rectangle 7"/>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914400" y="1524000"/>
            <a:ext cx="7162800" cy="433613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152400"/>
            <a:ext cx="7290054" cy="1499616"/>
          </a:xfrm>
        </p:spPr>
        <p:txBody>
          <a:bodyPr>
            <a:normAutofit/>
          </a:bodyPr>
          <a:lstStyle/>
          <a:p>
            <a:pPr algn="ctr"/>
            <a:r>
              <a:rPr lang="id-ID" sz="2800" dirty="0" smtClean="0">
                <a:solidFill>
                  <a:schemeClr val="bg2">
                    <a:lumMod val="25000"/>
                  </a:schemeClr>
                </a:solidFill>
                <a:latin typeface="HelveticaNeueLT Std Cn" pitchFamily="34" charset="0"/>
              </a:rPr>
              <a:t>SEBARAN 197 peristiwa </a:t>
            </a:r>
            <a:br>
              <a:rPr lang="id-ID" sz="2800" dirty="0" smtClean="0">
                <a:solidFill>
                  <a:schemeClr val="bg2">
                    <a:lumMod val="25000"/>
                  </a:schemeClr>
                </a:solidFill>
                <a:latin typeface="HelveticaNeueLT Std Cn" pitchFamily="34" charset="0"/>
              </a:rPr>
            </a:br>
            <a:r>
              <a:rPr lang="id-ID" sz="2800" dirty="0" smtClean="0">
                <a:solidFill>
                  <a:schemeClr val="bg2">
                    <a:lumMod val="25000"/>
                  </a:schemeClr>
                </a:solidFill>
                <a:latin typeface="HelveticaNeueLT Std Cn" pitchFamily="34" charset="0"/>
              </a:rPr>
              <a:t>berdasarkan wilayah</a:t>
            </a:r>
            <a:endParaRPr lang="id-ID" sz="2800" dirty="0">
              <a:solidFill>
                <a:schemeClr val="bg2">
                  <a:lumMod val="25000"/>
                </a:schemeClr>
              </a:solidFill>
              <a:latin typeface="HelveticaNeueLT Std Cn" pitchFamily="34" charset="0"/>
            </a:endParaRPr>
          </a:p>
        </p:txBody>
      </p:sp>
      <p:sp>
        <p:nvSpPr>
          <p:cNvPr id="5" name="Footer Placeholder 4"/>
          <p:cNvSpPr>
            <a:spLocks noGrp="1"/>
          </p:cNvSpPr>
          <p:nvPr>
            <p:ph type="ftr" sz="quarter" idx="11"/>
          </p:nvPr>
        </p:nvSpPr>
        <p:spPr/>
        <p:txBody>
          <a:bodyPr/>
          <a:lstStyle/>
          <a:p>
            <a:r>
              <a:rPr lang="en-US" dirty="0" smtClean="0"/>
              <a:t>@ SETARA Institute, 2016</a:t>
            </a:r>
            <a:endParaRPr lang="en-US" dirty="0"/>
          </a:p>
        </p:txBody>
      </p:sp>
      <p:sp>
        <p:nvSpPr>
          <p:cNvPr id="6" name="Slide Number Placeholder 5"/>
          <p:cNvSpPr>
            <a:spLocks noGrp="1"/>
          </p:cNvSpPr>
          <p:nvPr>
            <p:ph type="sldNum" sz="quarter" idx="12"/>
          </p:nvPr>
        </p:nvSpPr>
        <p:spPr/>
        <p:txBody>
          <a:bodyPr/>
          <a:lstStyle/>
          <a:p>
            <a:fld id="{23063A6D-1427-4E8B-A0A6-61A7AFECD704}" type="slidenum">
              <a:rPr lang="en-US" smtClean="0"/>
              <a:pPr/>
              <a:t>4</a:t>
            </a:fld>
            <a:endParaRPr lang="en-US"/>
          </a:p>
        </p:txBody>
      </p:sp>
      <p:sp>
        <p:nvSpPr>
          <p:cNvPr id="8" name="Rectangle 7"/>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1295400" y="914400"/>
            <a:ext cx="7848600" cy="6247407"/>
          </a:xfrm>
          <a:prstGeom prst="rect">
            <a:avLst/>
          </a:prstGeom>
        </p:spPr>
      </p:pic>
    </p:spTree>
    <p:extLst>
      <p:ext uri="{BB962C8B-B14F-4D97-AF65-F5344CB8AC3E}">
        <p14:creationId xmlns:p14="http://schemas.microsoft.com/office/powerpoint/2010/main" val="4474219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786384"/>
          </a:xfrm>
        </p:spPr>
        <p:txBody>
          <a:bodyPr>
            <a:normAutofit/>
          </a:bodyPr>
          <a:lstStyle/>
          <a:p>
            <a:pPr algn="ctr"/>
            <a:r>
              <a:rPr lang="en-US" sz="2800" dirty="0" smtClean="0">
                <a:solidFill>
                  <a:schemeClr val="bg2">
                    <a:lumMod val="25000"/>
                  </a:schemeClr>
                </a:solidFill>
                <a:latin typeface="HelveticaNeueLT Std Cn" pitchFamily="34" charset="0"/>
              </a:rPr>
              <a:t>5 WILAYAH </a:t>
            </a:r>
            <a:r>
              <a:rPr lang="en-US" sz="2800" dirty="0" err="1" smtClean="0">
                <a:solidFill>
                  <a:schemeClr val="bg2">
                    <a:lumMod val="25000"/>
                  </a:schemeClr>
                </a:solidFill>
                <a:latin typeface="HelveticaNeueLT Std Cn" pitchFamily="34" charset="0"/>
              </a:rPr>
              <a:t>Tertinggi</a:t>
            </a:r>
            <a:endParaRPr lang="en-US" sz="2800" dirty="0">
              <a:solidFill>
                <a:schemeClr val="bg2">
                  <a:lumMod val="25000"/>
                </a:schemeClr>
              </a:solidFill>
            </a:endParaRPr>
          </a:p>
        </p:txBody>
      </p:sp>
      <p:sp>
        <p:nvSpPr>
          <p:cNvPr id="5" name="Footer Placeholder 4"/>
          <p:cNvSpPr>
            <a:spLocks noGrp="1"/>
          </p:cNvSpPr>
          <p:nvPr>
            <p:ph type="ftr" sz="quarter" idx="11"/>
          </p:nvPr>
        </p:nvSpPr>
        <p:spPr/>
        <p:txBody>
          <a:bodyPr/>
          <a:lstStyle/>
          <a:p>
            <a:r>
              <a:rPr lang="en-US" dirty="0" smtClean="0"/>
              <a:t>@ SETARA Institute, 2016</a:t>
            </a:r>
            <a:endParaRPr lang="en-US" dirty="0"/>
          </a:p>
        </p:txBody>
      </p:sp>
      <p:sp>
        <p:nvSpPr>
          <p:cNvPr id="8" name="Slide Number Placeholder 7"/>
          <p:cNvSpPr>
            <a:spLocks noGrp="1"/>
          </p:cNvSpPr>
          <p:nvPr>
            <p:ph type="sldNum" sz="quarter" idx="12"/>
          </p:nvPr>
        </p:nvSpPr>
        <p:spPr/>
        <p:txBody>
          <a:bodyPr/>
          <a:lstStyle/>
          <a:p>
            <a:fld id="{23063A6D-1427-4E8B-A0A6-61A7AFECD704}" type="slidenum">
              <a:rPr lang="en-US" smtClean="0"/>
              <a:pPr/>
              <a:t>5</a:t>
            </a:fld>
            <a:endParaRPr lang="en-US"/>
          </a:p>
        </p:txBody>
      </p:sp>
      <p:sp>
        <p:nvSpPr>
          <p:cNvPr id="6" name="Title 1"/>
          <p:cNvSpPr txBox="1">
            <a:spLocks/>
          </p:cNvSpPr>
          <p:nvPr/>
        </p:nvSpPr>
        <p:spPr>
          <a:xfrm>
            <a:off x="914400" y="4800600"/>
            <a:ext cx="7391400" cy="1447800"/>
          </a:xfrm>
          <a:prstGeom prst="rect">
            <a:avLst/>
          </a:prstGeom>
        </p:spPr>
        <p:txBody>
          <a:bodyPr vert="horz" lIns="91440" tIns="45720" rIns="91440" bIns="45720" rtlCol="0" anchor="ctr">
            <a:noAutofit/>
          </a:bodyPr>
          <a:lstStyle/>
          <a:p>
            <a:endParaRPr lang="en-US" sz="1400" kern="1500" dirty="0">
              <a:solidFill>
                <a:schemeClr val="accent4">
                  <a:lumMod val="50000"/>
                </a:schemeClr>
              </a:solidFill>
              <a:latin typeface="HelveticaNeueLT Std Cn" pitchFamily="34" charset="0"/>
            </a:endParaRPr>
          </a:p>
        </p:txBody>
      </p:sp>
      <p:sp>
        <p:nvSpPr>
          <p:cNvPr id="9" name="Rectangle 8"/>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33400" y="5015805"/>
            <a:ext cx="8382000" cy="1384995"/>
          </a:xfrm>
          <a:prstGeom prst="rect">
            <a:avLst/>
          </a:prstGeom>
        </p:spPr>
        <p:txBody>
          <a:bodyPr wrap="square">
            <a:spAutoFit/>
          </a:bodyPr>
          <a:lstStyle/>
          <a:p>
            <a:pPr algn="just"/>
            <a:r>
              <a:rPr lang="id-ID" sz="1400" b="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Masuknya DI Yogyakarta dalam 5 (lima) besar wilayah tertinggi patut menjadi catatan</a:t>
            </a:r>
            <a:r>
              <a:rPr lang="id-ID" sz="14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Dari data yang dihimpun, SETARA Institute menganalisis bahwa pertautan beberapa faktor berikut dapat menjelaskan tingginya angka peristiwa pelanggaran di kota yang selama ini dikenal sebagai </a:t>
            </a:r>
            <a:r>
              <a:rPr lang="id-ID" sz="1400" i="1"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city of tolerance</a:t>
            </a:r>
            <a:r>
              <a:rPr lang="id-ID" sz="1400" dirty="0" smtClean="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Pertama, faktor dinamika kepemimpinan di tingkat lokal. Kedua, pertumbuhan kelompok-kelompok sosial yang menampilkan wajah dan tindakan intoleran, yang memanfaatkan keterbukaan masyarakat Jogja. Ketiga, lemahnya kontrol legal dan kontrol sosial.</a:t>
            </a:r>
            <a:endParaRPr lang="id-ID" sz="1400" dirty="0"/>
          </a:p>
        </p:txBody>
      </p:sp>
      <p:pic>
        <p:nvPicPr>
          <p:cNvPr id="10" name="Picture 9"/>
          <p:cNvPicPr>
            <a:picLocks noChangeAspect="1"/>
          </p:cNvPicPr>
          <p:nvPr/>
        </p:nvPicPr>
        <p:blipFill>
          <a:blip r:embed="rId2"/>
          <a:stretch>
            <a:fillRect/>
          </a:stretch>
        </p:blipFill>
        <p:spPr>
          <a:xfrm>
            <a:off x="1600200" y="343069"/>
            <a:ext cx="5181600" cy="4757203"/>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grpId="0" nodeType="afterEffect" nodePh="1">
                                  <p:stCondLst>
                                    <p:cond delay="0"/>
                                  </p:stCondLst>
                                  <p:endCondLst>
                                    <p:cond evt="begin" delay="0">
                                      <p:tn val="10"/>
                                    </p:cond>
                                  </p:end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ppt_x"/>
                                          </p:val>
                                        </p:tav>
                                        <p:tav tm="100000">
                                          <p:val>
                                            <p:strVal val="#ppt_x"/>
                                          </p:val>
                                        </p:tav>
                                      </p:tavLst>
                                    </p:anim>
                                    <p:anim calcmode="lin" valueType="num">
                                      <p:cBhvr additive="base">
                                        <p:cTn id="13"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KATEGORI </a:t>
            </a:r>
            <a:br>
              <a:rPr lang="en-US" sz="2800" dirty="0" smtClean="0"/>
            </a:br>
            <a:r>
              <a:rPr lang="en-US" sz="2800" dirty="0" smtClean="0"/>
              <a:t>AKTOR DALAM 236 TINDAKAN PELANGGARAN</a:t>
            </a:r>
            <a:endParaRPr lang="en-US" sz="2800" dirty="0"/>
          </a:p>
        </p:txBody>
      </p:sp>
      <p:sp>
        <p:nvSpPr>
          <p:cNvPr id="4" name="Footer Placeholder 3"/>
          <p:cNvSpPr>
            <a:spLocks noGrp="1"/>
          </p:cNvSpPr>
          <p:nvPr>
            <p:ph type="ftr" sz="quarter" idx="11"/>
          </p:nvPr>
        </p:nvSpPr>
        <p:spPr/>
        <p:txBody>
          <a:bodyPr/>
          <a:lstStyle/>
          <a:p>
            <a:r>
              <a:rPr lang="en-US" smtClean="0"/>
              <a:t>@ SETARA Institute, 2013</a:t>
            </a:r>
            <a:endParaRPr lang="en-US"/>
          </a:p>
        </p:txBody>
      </p:sp>
      <p:sp>
        <p:nvSpPr>
          <p:cNvPr id="5" name="Slide Number Placeholder 4"/>
          <p:cNvSpPr>
            <a:spLocks noGrp="1"/>
          </p:cNvSpPr>
          <p:nvPr>
            <p:ph type="sldNum" sz="quarter" idx="12"/>
          </p:nvPr>
        </p:nvSpPr>
        <p:spPr/>
        <p:txBody>
          <a:bodyPr/>
          <a:lstStyle/>
          <a:p>
            <a:fld id="{23063A6D-1427-4E8B-A0A6-61A7AFECD704}" type="slidenum">
              <a:rPr lang="en-US" smtClean="0"/>
              <a:pPr/>
              <a:t>6</a:t>
            </a:fld>
            <a:endParaRPr lang="en-US"/>
          </a:p>
        </p:txBody>
      </p:sp>
      <p:graphicFrame>
        <p:nvGraphicFramePr>
          <p:cNvPr id="6" name="Chart 5"/>
          <p:cNvGraphicFramePr>
            <a:graphicFrameLocks/>
          </p:cNvGraphicFramePr>
          <p:nvPr>
            <p:extLst>
              <p:ext uri="{D42A27DB-BD31-4B8C-83A1-F6EECF244321}">
                <p14:modId xmlns:p14="http://schemas.microsoft.com/office/powerpoint/2010/main" val="3497860620"/>
              </p:ext>
            </p:extLst>
          </p:nvPr>
        </p:nvGraphicFramePr>
        <p:xfrm>
          <a:off x="2362200" y="2209800"/>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609600" y="5257800"/>
            <a:ext cx="8077200" cy="830997"/>
          </a:xfrm>
          <a:prstGeom prst="rect">
            <a:avLst/>
          </a:prstGeom>
        </p:spPr>
        <p:txBody>
          <a:bodyPr wrap="square">
            <a:spAutoFit/>
          </a:bodyPr>
          <a:lstStyle/>
          <a:p>
            <a:r>
              <a:rPr lang="id-ID" sz="1600" dirty="0" smtClean="0"/>
              <a:t>Pada tahun 2015, dari 236 tindakan pelanggaran kebebasan beragama/ berkeyakinan yang terjadi, </a:t>
            </a:r>
            <a:r>
              <a:rPr lang="id-ID" sz="1600" b="1" u="sng" dirty="0" smtClean="0"/>
              <a:t>98 tindakan dilakukan oleh aktor-aktor penyelenggara negara</a:t>
            </a:r>
            <a:r>
              <a:rPr lang="id-ID" sz="1600" dirty="0" smtClean="0"/>
              <a:t>, sedangkan </a:t>
            </a:r>
            <a:r>
              <a:rPr lang="id-ID" sz="1600" b="1" u="sng" dirty="0" smtClean="0"/>
              <a:t>138 tindakan lainnya dilakukan oleh aktor-aktor non negara.</a:t>
            </a:r>
            <a:r>
              <a:rPr lang="id-ID" sz="1600" dirty="0" smtClean="0"/>
              <a:t> </a:t>
            </a:r>
            <a:endParaRPr lang="en-US" sz="1600" dirty="0"/>
          </a:p>
        </p:txBody>
      </p:sp>
    </p:spTree>
    <p:extLst>
      <p:ext uri="{BB962C8B-B14F-4D97-AF65-F5344CB8AC3E}">
        <p14:creationId xmlns:p14="http://schemas.microsoft.com/office/powerpoint/2010/main" val="1268230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4191000" cy="4678363"/>
          </a:xfrm>
        </p:spPr>
        <p:txBody>
          <a:bodyPr/>
          <a:lstStyle/>
          <a:p>
            <a:pPr>
              <a:buNone/>
            </a:pPr>
            <a:endParaRPr lang="en-US" dirty="0"/>
          </a:p>
          <a:p>
            <a:endParaRPr lang="en-US" dirty="0" smtClean="0"/>
          </a:p>
          <a:p>
            <a:endParaRPr lang="en-US" dirty="0" smtClean="0"/>
          </a:p>
        </p:txBody>
      </p:sp>
      <p:sp>
        <p:nvSpPr>
          <p:cNvPr id="8" name="Footer Placeholder 7"/>
          <p:cNvSpPr>
            <a:spLocks noGrp="1"/>
          </p:cNvSpPr>
          <p:nvPr>
            <p:ph type="ftr" sz="quarter" idx="11"/>
          </p:nvPr>
        </p:nvSpPr>
        <p:spPr/>
        <p:txBody>
          <a:bodyPr/>
          <a:lstStyle/>
          <a:p>
            <a:r>
              <a:rPr lang="en-US" dirty="0" smtClean="0"/>
              <a:t>@ SETARA Institute, 2016</a:t>
            </a:r>
            <a:endParaRPr lang="en-US" dirty="0"/>
          </a:p>
        </p:txBody>
      </p:sp>
      <p:sp>
        <p:nvSpPr>
          <p:cNvPr id="9" name="Slide Number Placeholder 8"/>
          <p:cNvSpPr>
            <a:spLocks noGrp="1"/>
          </p:cNvSpPr>
          <p:nvPr>
            <p:ph type="sldNum" sz="quarter" idx="12"/>
          </p:nvPr>
        </p:nvSpPr>
        <p:spPr/>
        <p:txBody>
          <a:bodyPr/>
          <a:lstStyle/>
          <a:p>
            <a:fld id="{23063A6D-1427-4E8B-A0A6-61A7AFECD704}" type="slidenum">
              <a:rPr lang="en-US" smtClean="0"/>
              <a:pPr/>
              <a:t>7</a:t>
            </a:fld>
            <a:endParaRPr lang="en-US"/>
          </a:p>
        </p:txBody>
      </p:sp>
      <p:sp>
        <p:nvSpPr>
          <p:cNvPr id="7" name="Title 1"/>
          <p:cNvSpPr txBox="1">
            <a:spLocks/>
          </p:cNvSpPr>
          <p:nvPr/>
        </p:nvSpPr>
        <p:spPr>
          <a:xfrm>
            <a:off x="4724400" y="1447800"/>
            <a:ext cx="4191000" cy="5105400"/>
          </a:xfrm>
          <a:prstGeom prst="rect">
            <a:avLst/>
          </a:prstGeom>
        </p:spPr>
        <p:txBody>
          <a:bodyPr vert="horz" lIns="91440" tIns="45720" rIns="91440" bIns="45720" rtlCol="0" anchor="ctr">
            <a:normAutofit/>
          </a:bodyPr>
          <a:lstStyle/>
          <a:p>
            <a:pPr marL="177800" lvl="0" indent="-177800">
              <a:spcBef>
                <a:spcPct val="0"/>
              </a:spcBef>
              <a:buFont typeface="Arial" pitchFamily="34" charset="0"/>
              <a:buChar char="•"/>
            </a:pPr>
            <a:endParaRPr lang="en-US" sz="1600" dirty="0" smtClean="0">
              <a:latin typeface="HelveticaNeueLT Std Cn" pitchFamily="34" charset="0"/>
              <a:ea typeface="+mj-ea"/>
              <a:cs typeface="+mj-cs"/>
            </a:endParaRPr>
          </a:p>
          <a:p>
            <a:pPr lvl="0">
              <a:spcBef>
                <a:spcPct val="0"/>
              </a:spcBef>
            </a:pPr>
            <a:endParaRPr lang="en-US" sz="1600" dirty="0" smtClean="0">
              <a:latin typeface="HelveticaNeueLT Std Cn" pitchFamily="34" charset="0"/>
              <a:ea typeface="+mj-ea"/>
              <a:cs typeface="+mj-cs"/>
            </a:endParaRPr>
          </a:p>
        </p:txBody>
      </p:sp>
      <p:sp>
        <p:nvSpPr>
          <p:cNvPr id="11" name="Rectangle 10"/>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257800" y="1752600"/>
            <a:ext cx="3505200" cy="3693319"/>
          </a:xfrm>
          <a:prstGeom prst="rect">
            <a:avLst/>
          </a:prstGeom>
        </p:spPr>
        <p:txBody>
          <a:bodyPr wrap="square">
            <a:spAutoFit/>
          </a:bodyPr>
          <a:lstStyle/>
          <a:p>
            <a:pPr algn="just"/>
            <a:r>
              <a:rPr lang="id-ID" dirty="0" smtClean="0"/>
              <a:t>Pelanggaran yang melibatkan negara sebagai aktor, terdapat 17 institusi negara yang berkontribusi melakukan tindakan pelanggaran kebebasan beragama/berkeyakinan pada tahun 2015. Tiga besar institusi negara yang menjadi pelanggar kebebasan beragama/berkeyakinan berturut-turut sebagai berikut: Pemerintah Kabupaten/Kota (31 tindakan), Kepolisian (16 tindakan), dan Satpol PP (15 tindakan).</a:t>
            </a:r>
            <a:endParaRPr lang="id-ID" dirty="0"/>
          </a:p>
        </p:txBody>
      </p:sp>
      <p:graphicFrame>
        <p:nvGraphicFramePr>
          <p:cNvPr id="6" name="Table 5"/>
          <p:cNvGraphicFramePr>
            <a:graphicFrameLocks noGrp="1"/>
          </p:cNvGraphicFramePr>
          <p:nvPr>
            <p:extLst>
              <p:ext uri="{D42A27DB-BD31-4B8C-83A1-F6EECF244321}">
                <p14:modId xmlns:p14="http://schemas.microsoft.com/office/powerpoint/2010/main" val="1227098762"/>
              </p:ext>
            </p:extLst>
          </p:nvPr>
        </p:nvGraphicFramePr>
        <p:xfrm>
          <a:off x="838200" y="1371600"/>
          <a:ext cx="3759200" cy="4069079"/>
        </p:xfrm>
        <a:graphic>
          <a:graphicData uri="http://schemas.openxmlformats.org/drawingml/2006/table">
            <a:tbl>
              <a:tblPr/>
              <a:tblGrid>
                <a:gridCol w="533400"/>
                <a:gridCol w="2501900"/>
                <a:gridCol w="723900"/>
              </a:tblGrid>
              <a:tr h="190500">
                <a:tc>
                  <a:txBody>
                    <a:bodyPr/>
                    <a:lstStyle/>
                    <a:p>
                      <a:pPr algn="ctr" fontAlgn="b"/>
                      <a:r>
                        <a:rPr lang="en-US" sz="1400" b="0" i="0" u="none" strike="noStrike">
                          <a:solidFill>
                            <a:srgbClr val="FFFFFF"/>
                          </a:solidFill>
                          <a:effectLst/>
                          <a:latin typeface="Calibri"/>
                        </a:rPr>
                        <a:t>NO</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l" fontAlgn="b"/>
                      <a:r>
                        <a:rPr lang="en-US" sz="1400" b="0" i="0" u="none" strike="noStrike">
                          <a:solidFill>
                            <a:srgbClr val="FFFFFF"/>
                          </a:solidFill>
                          <a:effectLst/>
                          <a:latin typeface="Calibri"/>
                        </a:rPr>
                        <a:t>PELAKU NEGARA</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ctr" fontAlgn="b"/>
                      <a:r>
                        <a:rPr lang="en-US" sz="1400" b="0" i="0" u="none" strike="noStrike">
                          <a:solidFill>
                            <a:srgbClr val="FFFFFF"/>
                          </a:solidFill>
                          <a:effectLst/>
                          <a:latin typeface="Calibri"/>
                        </a:rPr>
                        <a:t>JUMLAH</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r>
              <a:tr h="190500">
                <a:tc>
                  <a:txBody>
                    <a:bodyPr/>
                    <a:lstStyle/>
                    <a:p>
                      <a:pPr algn="ctr" fontAlgn="b"/>
                      <a:r>
                        <a:rPr lang="en-US" sz="1400" b="0" i="0" u="none" strike="noStrike">
                          <a:solidFill>
                            <a:srgbClr val="000000"/>
                          </a:solidFill>
                          <a:effectLst/>
                          <a:latin typeface="Calibri"/>
                        </a:rPr>
                        <a:t>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Anggota DPR RI</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is-IS" sz="1400" b="0" i="0" u="none" strike="noStrike">
                          <a:solidFill>
                            <a:srgbClr val="000000"/>
                          </a:solidFill>
                          <a:effectLst/>
                          <a:latin typeface="Calibri"/>
                        </a:rPr>
                        <a:t>2</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Dinas Pendidikan</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3</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DPR Aceh</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3</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4</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Hakim MK</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5</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Institusi Pendidikan</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5</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6</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Kejaksaan</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3</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7</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Kementerian Agama</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3</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8</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Kepolisian</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16</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9</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Kesbangpollinmas</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10</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MPU Aceh</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cs-CZ" sz="1400" b="0" i="0" u="none" strike="noStrike">
                          <a:solidFill>
                            <a:srgbClr val="000000"/>
                          </a:solidFill>
                          <a:effectLst/>
                          <a:latin typeface="Calibri"/>
                        </a:rPr>
                        <a:t>11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Pemerintah Desa/ Kelurahan</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is-IS" sz="1400" b="0" i="0" u="none" strike="noStrike">
                          <a:solidFill>
                            <a:srgbClr val="000000"/>
                          </a:solidFill>
                          <a:effectLst/>
                          <a:latin typeface="Calibri"/>
                        </a:rPr>
                        <a:t>12</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Pemerintah Kota/Kabupaten</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31</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is-IS" sz="1400" b="0" i="0" u="none" strike="noStrike">
                          <a:solidFill>
                            <a:srgbClr val="000000"/>
                          </a:solidFill>
                          <a:effectLst/>
                          <a:latin typeface="Calibri"/>
                        </a:rPr>
                        <a:t>13</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Pemerintah Provinsi/Gubernur</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3</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14</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Pengadilan</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5</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15</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Satpol PP</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15</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a:solidFill>
                            <a:srgbClr val="000000"/>
                          </a:solidFill>
                          <a:effectLst/>
                          <a:latin typeface="Calibri"/>
                        </a:rPr>
                        <a:t>16</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Tentara Nasional Indonesia (TNI)</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Calibri"/>
                        </a:rPr>
                        <a:t>4</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90500">
                <a:tc>
                  <a:txBody>
                    <a:bodyPr/>
                    <a:lstStyle/>
                    <a:p>
                      <a:pPr algn="ctr" fontAlgn="b"/>
                      <a:r>
                        <a:rPr lang="en-US" sz="1400" b="0" i="0" u="none" strike="noStrike" dirty="0">
                          <a:solidFill>
                            <a:srgbClr val="000000"/>
                          </a:solidFill>
                          <a:effectLst/>
                          <a:latin typeface="Calibri"/>
                        </a:rPr>
                        <a:t>17</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a:rPr>
                        <a:t>Wilayatul Hisbah Aceh</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a:rPr>
                        <a:t>6</a:t>
                      </a:r>
                    </a:p>
                  </a:txBody>
                  <a:tcPr marL="12700" marR="12700" marT="12700"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bl>
          </a:graphicData>
        </a:graphic>
      </p:graphicFrame>
      <p:sp>
        <p:nvSpPr>
          <p:cNvPr id="12" name="Title 1"/>
          <p:cNvSpPr txBox="1">
            <a:spLocks/>
          </p:cNvSpPr>
          <p:nvPr/>
        </p:nvSpPr>
        <p:spPr>
          <a:xfrm>
            <a:off x="5334000" y="1219200"/>
            <a:ext cx="3505200" cy="685800"/>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en-US" sz="2800" dirty="0" smtClean="0">
                <a:solidFill>
                  <a:schemeClr val="bg2">
                    <a:lumMod val="25000"/>
                  </a:schemeClr>
                </a:solidFill>
                <a:latin typeface="HelveticaNeueLT Std Cn" pitchFamily="34" charset="0"/>
              </a:rPr>
              <a:t>A</a:t>
            </a:r>
            <a:r>
              <a:rPr lang="id-ID" sz="2800" dirty="0" smtClean="0">
                <a:solidFill>
                  <a:schemeClr val="bg2">
                    <a:lumMod val="25000"/>
                  </a:schemeClr>
                </a:solidFill>
                <a:latin typeface="HelveticaNeueLT Std Cn" pitchFamily="34" charset="0"/>
              </a:rPr>
              <a:t>ktor negara</a:t>
            </a:r>
            <a:endParaRPr lang="en-US" sz="2800" dirty="0">
              <a:solidFill>
                <a:schemeClr val="bg2">
                  <a:lumMod val="25000"/>
                </a:schemeClr>
              </a:solidFill>
              <a:latin typeface="HelveticaNeueLT Std Cn" pitchFamily="34"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strVal val="#ppt_w+.3"/>
                                          </p:val>
                                        </p:tav>
                                        <p:tav tm="100000">
                                          <p:val>
                                            <p:strVal val="#ppt_w"/>
                                          </p:val>
                                        </p:tav>
                                      </p:tavLst>
                                    </p:anim>
                                    <p:anim calcmode="lin" valueType="num">
                                      <p:cBhvr>
                                        <p:cTn id="12" dur="1000" fill="hold"/>
                                        <p:tgtEl>
                                          <p:spTgt spid="12"/>
                                        </p:tgtEl>
                                        <p:attrNameLst>
                                          <p:attrName>ppt_h</p:attrName>
                                        </p:attrNameLst>
                                      </p:cBhvr>
                                      <p:tavLst>
                                        <p:tav tm="0">
                                          <p:val>
                                            <p:strVal val="#ppt_h"/>
                                          </p:val>
                                        </p:tav>
                                        <p:tav tm="100000">
                                          <p:val>
                                            <p:strVal val="#ppt_h"/>
                                          </p:val>
                                        </p:tav>
                                      </p:tavLst>
                                    </p:anim>
                                    <p:animEffect transition="in" filter="fade">
                                      <p:cBhvr>
                                        <p:cTn id="13"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0200" y="1828800"/>
            <a:ext cx="3429000" cy="4724400"/>
          </a:xfrm>
        </p:spPr>
        <p:txBody>
          <a:bodyPr>
            <a:noAutofit/>
          </a:bodyPr>
          <a:lstStyle/>
          <a:p>
            <a:pPr marL="0" lvl="0" indent="0" algn="just">
              <a:buNone/>
            </a:pPr>
            <a:r>
              <a:rPr lang="id-ID" dirty="0" smtClean="0"/>
              <a:t>Dibandingkan dengan data tahun lalu, tindakan pelanggaran yang dilakukan oleh aktor negara mengalami peningkatan tajam, dari sebelumnya “hanya” 39 tindakan menjadi</a:t>
            </a:r>
            <a:r>
              <a:rPr lang="id-ID" b="1" dirty="0" smtClean="0"/>
              <a:t> 98 tindakan pada tahun 2015</a:t>
            </a:r>
            <a:endParaRPr lang="id-ID" dirty="0">
              <a:latin typeface="HelveticaNeueLT Std Cn" pitchFamily="34" charset="0"/>
            </a:endParaRPr>
          </a:p>
        </p:txBody>
      </p:sp>
      <p:sp>
        <p:nvSpPr>
          <p:cNvPr id="6" name="Footer Placeholder 5"/>
          <p:cNvSpPr>
            <a:spLocks noGrp="1"/>
          </p:cNvSpPr>
          <p:nvPr>
            <p:ph type="ftr" sz="quarter" idx="11"/>
          </p:nvPr>
        </p:nvSpPr>
        <p:spPr/>
        <p:txBody>
          <a:bodyPr/>
          <a:lstStyle/>
          <a:p>
            <a:r>
              <a:rPr lang="en-US" dirty="0" smtClean="0"/>
              <a:t>@ SETARA Institute, 2016</a:t>
            </a:r>
            <a:endParaRPr lang="en-US" dirty="0"/>
          </a:p>
        </p:txBody>
      </p:sp>
      <p:sp>
        <p:nvSpPr>
          <p:cNvPr id="7" name="Slide Number Placeholder 6"/>
          <p:cNvSpPr>
            <a:spLocks noGrp="1"/>
          </p:cNvSpPr>
          <p:nvPr>
            <p:ph type="sldNum" sz="quarter" idx="12"/>
          </p:nvPr>
        </p:nvSpPr>
        <p:spPr/>
        <p:txBody>
          <a:bodyPr/>
          <a:lstStyle/>
          <a:p>
            <a:fld id="{23063A6D-1427-4E8B-A0A6-61A7AFECD704}" type="slidenum">
              <a:rPr lang="en-US" smtClean="0"/>
              <a:pPr/>
              <a:t>8</a:t>
            </a:fld>
            <a:endParaRPr lang="en-US"/>
          </a:p>
        </p:txBody>
      </p:sp>
      <p:sp>
        <p:nvSpPr>
          <p:cNvPr id="5" name="Content Placeholder 2"/>
          <p:cNvSpPr txBox="1">
            <a:spLocks/>
          </p:cNvSpPr>
          <p:nvPr/>
        </p:nvSpPr>
        <p:spPr>
          <a:xfrm>
            <a:off x="685800" y="5257800"/>
            <a:ext cx="4495800" cy="1295400"/>
          </a:xfrm>
          <a:prstGeom prst="rect">
            <a:avLst/>
          </a:prstGeom>
        </p:spPr>
        <p:txBody>
          <a:bodyPr vert="horz" lIns="91440" tIns="45720" rIns="91440" bIns="45720" rtlCol="0">
            <a:normAutofit fontScale="92500"/>
          </a:bodyPr>
          <a:lstStyle/>
          <a:p>
            <a:pPr lvl="0">
              <a:spcBef>
                <a:spcPct val="20000"/>
              </a:spcBef>
            </a:pPr>
            <a:r>
              <a:rPr lang="id-ID" sz="1400" i="1" dirty="0">
                <a:solidFill>
                  <a:schemeClr val="accent5">
                    <a:lumMod val="50000"/>
                  </a:schemeClr>
                </a:solidFill>
                <a:latin typeface="HelveticaNeueLT Std Cn" pitchFamily="34" charset="0"/>
              </a:rPr>
              <a:t>Dari sisi tindakan aktor, dengan menggunakan kategori yang lazim digunakan dalam studi dan perspektif hak asasi manusi, pelanggaran atas kebebasan beragama/berkeyakinan dapat dikategorikan menjadi dua; yaitu tindakan yang dilakukan oleh negara serta tindakan pelanggaran yang dilakukan oleh aktor bukan negara</a:t>
            </a:r>
            <a:endParaRPr kumimoji="0" lang="en-US" sz="1400" b="0" i="1" u="none" strike="noStrike" kern="1200" cap="none" spc="0" normalizeH="0" baseline="0" noProof="0" dirty="0" smtClean="0">
              <a:ln>
                <a:noFill/>
              </a:ln>
              <a:solidFill>
                <a:schemeClr val="accent5">
                  <a:lumMod val="50000"/>
                </a:schemeClr>
              </a:solidFill>
              <a:effectLst/>
              <a:uLnTx/>
              <a:uFillTx/>
              <a:latin typeface="HelveticaNeueLT Std Cn" pitchFamily="34" charset="0"/>
            </a:endParaRPr>
          </a:p>
        </p:txBody>
      </p:sp>
      <p:sp>
        <p:nvSpPr>
          <p:cNvPr id="9" name="Rectangle 8"/>
          <p:cNvSpPr/>
          <p:nvPr/>
        </p:nvSpPr>
        <p:spPr>
          <a:xfrm>
            <a:off x="0" y="-152400"/>
            <a:ext cx="9144000" cy="3048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5334000" y="457200"/>
            <a:ext cx="3276600" cy="1295400"/>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pPr>
              <a:lnSpc>
                <a:spcPct val="120000"/>
              </a:lnSpc>
            </a:pPr>
            <a:r>
              <a:rPr lang="en-US" sz="2800" dirty="0" smtClean="0">
                <a:solidFill>
                  <a:schemeClr val="bg2">
                    <a:lumMod val="25000"/>
                  </a:schemeClr>
                </a:solidFill>
                <a:latin typeface="HelveticaNeueLT Std Cn" pitchFamily="34" charset="0"/>
              </a:rPr>
              <a:t>98 B</a:t>
            </a:r>
            <a:r>
              <a:rPr lang="x-none" sz="2800" dirty="0" smtClean="0">
                <a:solidFill>
                  <a:schemeClr val="bg2">
                    <a:lumMod val="25000"/>
                  </a:schemeClr>
                </a:solidFill>
                <a:latin typeface="HelveticaNeueLT Std Cn" pitchFamily="34" charset="0"/>
              </a:rPr>
              <a:t>entuk pelanggaran</a:t>
            </a:r>
            <a:r>
              <a:rPr lang="en-US" sz="2800" dirty="0" smtClean="0">
                <a:solidFill>
                  <a:schemeClr val="bg2">
                    <a:lumMod val="25000"/>
                  </a:schemeClr>
                </a:solidFill>
                <a:latin typeface="HelveticaNeueLT Std Cn" pitchFamily="34" charset="0"/>
              </a:rPr>
              <a:t> DENGAN AKTOR</a:t>
            </a:r>
            <a:r>
              <a:rPr lang="x-none" sz="2800" dirty="0" smtClean="0">
                <a:solidFill>
                  <a:schemeClr val="bg2">
                    <a:lumMod val="25000"/>
                  </a:schemeClr>
                </a:solidFill>
                <a:latin typeface="HelveticaNeueLT Std Cn" pitchFamily="34" charset="0"/>
              </a:rPr>
              <a:t> </a:t>
            </a:r>
            <a:r>
              <a:rPr lang="x-none" sz="2800" dirty="0" smtClean="0">
                <a:solidFill>
                  <a:schemeClr val="bg2">
                    <a:lumMod val="25000"/>
                  </a:schemeClr>
                </a:solidFill>
                <a:latin typeface="HelveticaNeueLT Std Cn" pitchFamily="34" charset="0"/>
              </a:rPr>
              <a:t>negara</a:t>
            </a:r>
            <a:endParaRPr lang="en-US" sz="2800" dirty="0">
              <a:solidFill>
                <a:schemeClr val="bg2">
                  <a:lumMod val="25000"/>
                </a:schemeClr>
              </a:solidFill>
              <a:latin typeface="HelveticaNeueLT Std Cn"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400949236"/>
              </p:ext>
            </p:extLst>
          </p:nvPr>
        </p:nvGraphicFramePr>
        <p:xfrm>
          <a:off x="685800" y="609604"/>
          <a:ext cx="4495800" cy="4526550"/>
        </p:xfrm>
        <a:graphic>
          <a:graphicData uri="http://schemas.openxmlformats.org/drawingml/2006/table">
            <a:tbl>
              <a:tblPr/>
              <a:tblGrid>
                <a:gridCol w="489679"/>
                <a:gridCol w="3320321"/>
                <a:gridCol w="685800"/>
              </a:tblGrid>
              <a:tr h="236730">
                <a:tc>
                  <a:txBody>
                    <a:bodyPr/>
                    <a:lstStyle/>
                    <a:p>
                      <a:pPr algn="ctr" fontAlgn="b"/>
                      <a:r>
                        <a:rPr lang="id-ID" sz="1400" b="0" i="0" u="none" strike="noStrike" noProof="0" smtClean="0">
                          <a:solidFill>
                            <a:srgbClr val="FFFFFF"/>
                          </a:solidFill>
                          <a:effectLst/>
                          <a:latin typeface="Calibri"/>
                        </a:rPr>
                        <a:t>No</a:t>
                      </a:r>
                      <a:endParaRPr lang="id-ID" sz="1400" b="0" i="0" u="none" strike="noStrike" noProof="0">
                        <a:solidFill>
                          <a:srgbClr val="FFFFFF"/>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l" fontAlgn="b"/>
                      <a:r>
                        <a:rPr lang="id-ID" sz="1400" b="0" i="0" u="none" strike="noStrike" noProof="0" smtClean="0">
                          <a:solidFill>
                            <a:srgbClr val="FFFFFF"/>
                          </a:solidFill>
                          <a:effectLst/>
                          <a:latin typeface="Calibri"/>
                        </a:rPr>
                        <a:t>Bentuk Pelanggaran Negara</a:t>
                      </a:r>
                      <a:endParaRPr lang="id-ID" sz="1400" b="0" i="0" u="none" strike="noStrike" noProof="0">
                        <a:solidFill>
                          <a:srgbClr val="FFFFFF"/>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ctr" fontAlgn="b"/>
                      <a:r>
                        <a:rPr lang="id-ID" sz="1400" b="0" i="0" u="none" strike="noStrike" noProof="0" smtClean="0">
                          <a:solidFill>
                            <a:srgbClr val="FFFFFF"/>
                          </a:solidFill>
                          <a:effectLst/>
                          <a:latin typeface="Calibri"/>
                        </a:rPr>
                        <a:t>Jumlah</a:t>
                      </a:r>
                      <a:endParaRPr lang="id-ID" sz="1400" b="0" i="0" u="none" strike="noStrike" noProof="0">
                        <a:solidFill>
                          <a:srgbClr val="FFFFFF"/>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r>
              <a:tr h="236730">
                <a:tc>
                  <a:txBody>
                    <a:bodyPr/>
                    <a:lstStyle/>
                    <a:p>
                      <a:pPr algn="ctr" fontAlgn="b"/>
                      <a:r>
                        <a:rPr lang="id-ID" sz="1400" b="0" i="0" u="none" strike="noStrike" noProof="0" smtClean="0">
                          <a:solidFill>
                            <a:srgbClr val="000000"/>
                          </a:solidFill>
                          <a:effectLst/>
                          <a:latin typeface="Calibri"/>
                        </a:rPr>
                        <a:t>1</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Condoning</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6</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2</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Diskriminasi</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10</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3</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Kebijakan Diskriminatif</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3</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4</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Kriminalisasi Keyakinan</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9</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5</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Pelarangan Aliran Keagamaan</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2</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6</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Pelarangan Ibadah</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3</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7</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Pelarangan/Pemaksaan Jilbab</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5</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44808">
                <a:tc>
                  <a:txBody>
                    <a:bodyPr/>
                    <a:lstStyle/>
                    <a:p>
                      <a:pPr algn="ctr" fontAlgn="b"/>
                      <a:r>
                        <a:rPr lang="id-ID" sz="1400" b="0" i="0" u="none" strike="noStrike" noProof="0" smtClean="0">
                          <a:solidFill>
                            <a:srgbClr val="000000"/>
                          </a:solidFill>
                          <a:effectLst/>
                          <a:latin typeface="Calibri"/>
                        </a:rPr>
                        <a:t>8</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Pemaksaan Keyakinan/ Menjalakan Agama</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31</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9</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Pembiaran</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2</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40300">
                <a:tc>
                  <a:txBody>
                    <a:bodyPr/>
                    <a:lstStyle/>
                    <a:p>
                      <a:pPr algn="ctr" fontAlgn="b"/>
                      <a:r>
                        <a:rPr lang="id-ID" sz="1400" b="0" i="0" u="none" strike="noStrike" noProof="0" smtClean="0">
                          <a:solidFill>
                            <a:srgbClr val="000000"/>
                          </a:solidFill>
                          <a:effectLst/>
                          <a:latin typeface="Calibri"/>
                        </a:rPr>
                        <a:t>10</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Pembongkaran/ Perobohan tempat ibadah</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6</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11</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Pembubaran Diskusi</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1</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12</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Penangkapan</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4</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13</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Pencabutan izin/Penyegelan tempat ibadah</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5</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14</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Penggerebekan</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2</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51851">
                <a:tc>
                  <a:txBody>
                    <a:bodyPr/>
                    <a:lstStyle/>
                    <a:p>
                      <a:pPr algn="ctr" fontAlgn="b"/>
                      <a:r>
                        <a:rPr lang="id-ID" sz="1400" b="0" i="0" u="none" strike="noStrike" noProof="0" smtClean="0">
                          <a:solidFill>
                            <a:srgbClr val="000000"/>
                          </a:solidFill>
                          <a:effectLst/>
                          <a:latin typeface="Calibri"/>
                        </a:rPr>
                        <a:t>15</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Penghentian pembangunan tempat ibadah</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2</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16</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Penutupan Institusi Pendidikan</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2</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6730">
                <a:tc>
                  <a:txBody>
                    <a:bodyPr/>
                    <a:lstStyle/>
                    <a:p>
                      <a:pPr algn="ctr" fontAlgn="b"/>
                      <a:r>
                        <a:rPr lang="id-ID" sz="1400" b="0" i="0" u="none" strike="noStrike" noProof="0" smtClean="0">
                          <a:solidFill>
                            <a:srgbClr val="000000"/>
                          </a:solidFill>
                          <a:effectLst/>
                          <a:latin typeface="Calibri"/>
                        </a:rPr>
                        <a:t>17</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0" i="0" u="none" strike="noStrike" noProof="0" smtClean="0">
                          <a:solidFill>
                            <a:srgbClr val="000000"/>
                          </a:solidFill>
                          <a:effectLst/>
                          <a:latin typeface="Calibri"/>
                        </a:rPr>
                        <a:t>Penyesatan</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0" i="0" u="none" strike="noStrike" noProof="0" smtClean="0">
                          <a:solidFill>
                            <a:srgbClr val="000000"/>
                          </a:solidFill>
                          <a:effectLst/>
                          <a:latin typeface="Calibri"/>
                        </a:rPr>
                        <a:t>5</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238641">
                <a:tc>
                  <a:txBody>
                    <a:bodyPr/>
                    <a:lstStyle/>
                    <a:p>
                      <a:pPr algn="ctr" fontAlgn="b"/>
                      <a:r>
                        <a:rPr lang="id-ID" sz="1400" b="0" i="0" u="none" strike="noStrike" noProof="0" smtClean="0">
                          <a:solidFill>
                            <a:srgbClr val="000000"/>
                          </a:solidFill>
                          <a:effectLst/>
                          <a:latin typeface="Calibri"/>
                        </a:rPr>
                        <a:t> </a:t>
                      </a:r>
                      <a:endParaRPr lang="id-ID" sz="1400" b="0"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id-ID" sz="1400" b="1" i="0" u="none" strike="noStrike" noProof="0" smtClean="0">
                          <a:solidFill>
                            <a:srgbClr val="000000"/>
                          </a:solidFill>
                          <a:effectLst/>
                          <a:latin typeface="Calibri"/>
                        </a:rPr>
                        <a:t>Jumlah</a:t>
                      </a:r>
                      <a:endParaRPr lang="id-ID" sz="1400" b="1" i="0" u="none" strike="noStrike" noProof="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d-ID" sz="1400" b="1" i="0" u="none" strike="noStrike" noProof="0" dirty="0" smtClean="0">
                          <a:solidFill>
                            <a:srgbClr val="000000"/>
                          </a:solidFill>
                          <a:effectLst/>
                          <a:latin typeface="Calibri"/>
                        </a:rPr>
                        <a:t>98</a:t>
                      </a:r>
                      <a:endParaRPr lang="id-ID" sz="1400" b="1" i="0" u="none" strike="noStrike" noProof="0" dirty="0">
                        <a:solidFill>
                          <a:srgbClr val="000000"/>
                        </a:solidFill>
                        <a:effectLst/>
                        <a:latin typeface="Calibri"/>
                      </a:endParaRPr>
                    </a:p>
                  </a:txBody>
                  <a:tcPr marL="11415" marR="11415" marT="11415"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bl>
          </a:graphicData>
        </a:graphic>
      </p:graphicFrame>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ppt_x</p:attrName>
                                        </p:attrNameLst>
                                      </p:cBhvr>
                                      <p:tavLst>
                                        <p:tav tm="0">
                                          <p:val>
                                            <p:strVal val="#ppt_x-.2"/>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
                                        </p:tgtEl>
                                      </p:cBhvr>
                                    </p:animEffect>
                                  </p:childTnLst>
                                </p:cTn>
                              </p:par>
                              <p:par>
                                <p:cTn id="16" presetID="50" presetClass="entr" presetSubtype="0"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strVal val="#ppt_w+.3"/>
                                          </p:val>
                                        </p:tav>
                                        <p:tav tm="100000">
                                          <p:val>
                                            <p:strVal val="#ppt_w"/>
                                          </p:val>
                                        </p:tav>
                                      </p:tavLst>
                                    </p:anim>
                                    <p:anim calcmode="lin" valueType="num">
                                      <p:cBhvr>
                                        <p:cTn id="19" dur="1000" fill="hold"/>
                                        <p:tgtEl>
                                          <p:spTgt spid="10"/>
                                        </p:tgtEl>
                                        <p:attrNameLst>
                                          <p:attrName>ppt_h</p:attrName>
                                        </p:attrNameLst>
                                      </p:cBhvr>
                                      <p:tavLst>
                                        <p:tav tm="0">
                                          <p:val>
                                            <p:strVal val="#ppt_h"/>
                                          </p:val>
                                        </p:tav>
                                        <p:tav tm="100000">
                                          <p:val>
                                            <p:strVal val="#ppt_h"/>
                                          </p:val>
                                        </p:tav>
                                      </p:tavLst>
                                    </p:anim>
                                    <p:animEffect transition="in" filter="fade">
                                      <p:cBhvr>
                                        <p:cTn id="2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8800" y="304800"/>
            <a:ext cx="3276600" cy="1295400"/>
          </a:xfrm>
        </p:spPr>
        <p:txBody>
          <a:bodyPr>
            <a:normAutofit/>
          </a:bodyPr>
          <a:lstStyle/>
          <a:p>
            <a:r>
              <a:rPr lang="id-ID" sz="3200" dirty="0" smtClean="0"/>
              <a:t>Aktor </a:t>
            </a:r>
            <a:br>
              <a:rPr lang="id-ID" sz="3200" dirty="0" smtClean="0"/>
            </a:br>
            <a:r>
              <a:rPr lang="id-ID" sz="3200" dirty="0" smtClean="0"/>
              <a:t>non negara</a:t>
            </a:r>
            <a:endParaRPr lang="id-ID" sz="3200" dirty="0"/>
          </a:p>
        </p:txBody>
      </p:sp>
      <p:sp>
        <p:nvSpPr>
          <p:cNvPr id="4" name="Footer Placeholder 3"/>
          <p:cNvSpPr>
            <a:spLocks noGrp="1"/>
          </p:cNvSpPr>
          <p:nvPr>
            <p:ph type="ftr" sz="quarter" idx="11"/>
          </p:nvPr>
        </p:nvSpPr>
        <p:spPr/>
        <p:txBody>
          <a:bodyPr/>
          <a:lstStyle/>
          <a:p>
            <a:r>
              <a:rPr lang="en-US" smtClean="0"/>
              <a:t>@ SETARA Institute, 2013</a:t>
            </a:r>
            <a:endParaRPr lang="en-US"/>
          </a:p>
        </p:txBody>
      </p:sp>
      <p:sp>
        <p:nvSpPr>
          <p:cNvPr id="5" name="Slide Number Placeholder 4"/>
          <p:cNvSpPr>
            <a:spLocks noGrp="1"/>
          </p:cNvSpPr>
          <p:nvPr>
            <p:ph type="sldNum" sz="quarter" idx="12"/>
          </p:nvPr>
        </p:nvSpPr>
        <p:spPr/>
        <p:txBody>
          <a:bodyPr/>
          <a:lstStyle/>
          <a:p>
            <a:fld id="{23063A6D-1427-4E8B-A0A6-61A7AFECD704}" type="slidenum">
              <a:rPr lang="en-US" smtClean="0"/>
              <a:pPr/>
              <a:t>9</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199145336"/>
              </p:ext>
            </p:extLst>
          </p:nvPr>
        </p:nvGraphicFramePr>
        <p:xfrm>
          <a:off x="1143000" y="609600"/>
          <a:ext cx="4329297" cy="4820568"/>
        </p:xfrm>
        <a:graphic>
          <a:graphicData uri="http://schemas.openxmlformats.org/drawingml/2006/table">
            <a:tbl>
              <a:tblPr/>
              <a:tblGrid>
                <a:gridCol w="507501"/>
                <a:gridCol w="3148580"/>
                <a:gridCol w="673216"/>
              </a:tblGrid>
              <a:tr h="159500">
                <a:tc>
                  <a:txBody>
                    <a:bodyPr/>
                    <a:lstStyle/>
                    <a:p>
                      <a:pPr algn="ctr" fontAlgn="b"/>
                      <a:r>
                        <a:rPr lang="en-US" sz="1200" b="0" i="0" u="none" strike="noStrike">
                          <a:solidFill>
                            <a:srgbClr val="FFFFFF"/>
                          </a:solidFill>
                          <a:effectLst/>
                          <a:latin typeface="Calibri"/>
                        </a:rPr>
                        <a:t>NO</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l" fontAlgn="b"/>
                      <a:r>
                        <a:rPr lang="en-US" sz="1200" b="0" i="0" u="none" strike="noStrike" dirty="0">
                          <a:solidFill>
                            <a:srgbClr val="FFFFFF"/>
                          </a:solidFill>
                          <a:effectLst/>
                          <a:latin typeface="Calibri"/>
                        </a:rPr>
                        <a:t>PELAKU NON NEGARA</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c>
                  <a:txBody>
                    <a:bodyPr/>
                    <a:lstStyle/>
                    <a:p>
                      <a:pPr algn="ctr" fontAlgn="b"/>
                      <a:r>
                        <a:rPr lang="en-US" sz="1200" b="0" i="0" u="none" strike="noStrike">
                          <a:solidFill>
                            <a:srgbClr val="FFFFFF"/>
                          </a:solidFill>
                          <a:effectLst/>
                          <a:latin typeface="Calibri"/>
                        </a:rPr>
                        <a:t>JUMLAH</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solidFill>
                      <a:srgbClr val="76933C"/>
                    </a:solidFill>
                  </a:tcPr>
                </a:tc>
              </a:tr>
              <a:tr h="159500">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Aliansi Nasional Anti Syiah (Annas)</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is-IS" sz="1200" b="0" i="0" u="none" strike="noStrike">
                          <a:solidFill>
                            <a:srgbClr val="000000"/>
                          </a:solidFill>
                          <a:effectLst/>
                          <a:latin typeface="Calibri"/>
                        </a:rPr>
                        <a:t>2</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Aliansi Ormas Islam</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13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Brigade Manguni Aceh</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4</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Forum Nasional Seruan Al-Haq</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5</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Forum Umat Islam (FUI)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6</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Front Jihad Islam (FJI)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4</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7</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Front Pembela Islam (FPI) </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13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8</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Gereja Injili Di Indonesia (GIDI) Papua Barat</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9</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GP Anshor</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10</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Himpunan Ulama Dayah Aceh (HUDA) Kota Langsa </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cs-CZ" sz="1200" b="0" i="0" u="none" strike="noStrike">
                          <a:solidFill>
                            <a:srgbClr val="000000"/>
                          </a:solidFill>
                          <a:effectLst/>
                          <a:latin typeface="Calibri"/>
                        </a:rPr>
                        <a:t>11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Institusi Pendidikan</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is-IS" sz="1200" b="0" i="0" u="none" strike="noStrike">
                          <a:solidFill>
                            <a:srgbClr val="000000"/>
                          </a:solidFill>
                          <a:effectLst/>
                          <a:latin typeface="Calibri"/>
                        </a:rPr>
                        <a:t>12</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Kajian Muslimah untuk Kemaslahatan Islam (KMKI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is-IS" sz="1200" b="0" i="0" u="none" strike="noStrike">
                          <a:solidFill>
                            <a:srgbClr val="000000"/>
                          </a:solidFill>
                          <a:effectLst/>
                          <a:latin typeface="Calibri"/>
                        </a:rPr>
                        <a:t>13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Lembaga Dakwah Kemuliaan Islam (LDKI)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14</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Majelis Az Zikra</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15</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Majelis Ulama Indonesia (MUI)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12</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16</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Muhammadiyah</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is-IS" sz="1200" b="0" i="0" u="none" strike="noStrike">
                          <a:solidFill>
                            <a:srgbClr val="000000"/>
                          </a:solidFill>
                          <a:effectLst/>
                          <a:latin typeface="Calibri"/>
                        </a:rPr>
                        <a:t>2</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en-US" sz="1200" b="0" i="0" u="none" strike="noStrike">
                          <a:solidFill>
                            <a:srgbClr val="000000"/>
                          </a:solidFill>
                          <a:effectLst/>
                          <a:latin typeface="Calibri"/>
                        </a:rPr>
                        <a:t>17</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Ormas Kristen Waranei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fi-FI" sz="1200" b="0" i="0" u="none" strike="noStrike">
                          <a:solidFill>
                            <a:srgbClr val="000000"/>
                          </a:solidFill>
                          <a:effectLst/>
                          <a:latin typeface="Calibri"/>
                        </a:rPr>
                        <a:t>18</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Pembela Ahlu Sunnah (PAS)</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65715">
                <a:tc>
                  <a:txBody>
                    <a:bodyPr/>
                    <a:lstStyle/>
                    <a:p>
                      <a:pPr algn="ctr" fontAlgn="b"/>
                      <a:r>
                        <a:rPr lang="en-US" sz="1200" b="0" i="0" u="none" strike="noStrike">
                          <a:solidFill>
                            <a:srgbClr val="000000"/>
                          </a:solidFill>
                          <a:effectLst/>
                          <a:latin typeface="Calibri"/>
                        </a:rPr>
                        <a:t>19</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Pemuda Peduli Islam (PPI)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65715">
                <a:tc>
                  <a:txBody>
                    <a:bodyPr/>
                    <a:lstStyle/>
                    <a:p>
                      <a:pPr algn="ctr" fontAlgn="b"/>
                      <a:r>
                        <a:rPr lang="is-IS" sz="1200" b="0" i="0" u="none" strike="noStrike">
                          <a:solidFill>
                            <a:srgbClr val="000000"/>
                          </a:solidFill>
                          <a:effectLst/>
                          <a:latin typeface="Calibri"/>
                        </a:rPr>
                        <a:t>20</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Pengusaha/Perusahaan</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7</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cs-CZ" sz="1200" b="0" i="0" u="none" strike="noStrike">
                          <a:solidFill>
                            <a:srgbClr val="000000"/>
                          </a:solidFill>
                          <a:effectLst/>
                          <a:latin typeface="Calibri"/>
                        </a:rPr>
                        <a:t>21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Perhimpunan Mahasiswa Katolik Republik Indonesia (PMKRI)</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1</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59500">
                <a:tc>
                  <a:txBody>
                    <a:bodyPr/>
                    <a:lstStyle/>
                    <a:p>
                      <a:pPr algn="ctr" fontAlgn="b"/>
                      <a:r>
                        <a:rPr lang="is-IS" sz="1200" b="0" i="0" u="none" strike="noStrike">
                          <a:solidFill>
                            <a:srgbClr val="000000"/>
                          </a:solidFill>
                          <a:effectLst/>
                          <a:latin typeface="Calibri"/>
                        </a:rPr>
                        <a:t>22</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Tokoh Agama/Masyarakat</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8</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r h="165715">
                <a:tc>
                  <a:txBody>
                    <a:bodyPr/>
                    <a:lstStyle/>
                    <a:p>
                      <a:pPr algn="ctr" fontAlgn="b"/>
                      <a:r>
                        <a:rPr lang="is-IS" sz="1200" b="0" i="0" u="none" strike="noStrike">
                          <a:solidFill>
                            <a:srgbClr val="000000"/>
                          </a:solidFill>
                          <a:effectLst/>
                          <a:latin typeface="Calibri"/>
                        </a:rPr>
                        <a:t>23</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Warga</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44</a:t>
                      </a:r>
                    </a:p>
                  </a:txBody>
                  <a:tcPr marL="10357" marR="10357" marT="10357" marB="0" anchor="b">
                    <a:lnL w="6350" cap="flat" cmpd="sng" algn="ctr">
                      <a:solidFill>
                        <a:scrgbClr r="0" g="0" b="0"/>
                      </a:solidFill>
                      <a:prstDash val="solid"/>
                      <a:round/>
                      <a:headEnd type="none" w="med" len="med"/>
                      <a:tailEnd type="none" w="med" len="med"/>
                    </a:lnL>
                    <a:lnR w="6350" cap="flat" cmpd="sng" algn="ctr">
                      <a:solidFill>
                        <a:scrgbClr r="0" g="0" b="0"/>
                      </a:solidFill>
                      <a:prstDash val="solid"/>
                      <a:round/>
                      <a:headEnd type="none" w="med" len="med"/>
                      <a:tailEnd type="none" w="med" len="med"/>
                    </a:lnR>
                    <a:lnT w="6350" cap="flat" cmpd="sng" algn="ctr">
                      <a:solidFill>
                        <a:scrgbClr r="0" g="0" b="0"/>
                      </a:solidFill>
                      <a:prstDash val="solid"/>
                      <a:round/>
                      <a:headEnd type="none" w="med" len="med"/>
                      <a:tailEnd type="none" w="med" len="med"/>
                    </a:lnT>
                    <a:lnB w="6350" cap="flat" cmpd="sng" algn="ctr">
                      <a:solidFill>
                        <a:scrgbClr r="0" g="0" b="0"/>
                      </a:solidFill>
                      <a:prstDash val="solid"/>
                      <a:round/>
                      <a:headEnd type="none" w="med" len="med"/>
                      <a:tailEnd type="none" w="med" len="med"/>
                    </a:lnB>
                  </a:tcPr>
                </a:tc>
              </a:tr>
            </a:tbl>
          </a:graphicData>
        </a:graphic>
      </p:graphicFrame>
      <p:sp>
        <p:nvSpPr>
          <p:cNvPr id="6" name="Content Placeholder 2"/>
          <p:cNvSpPr>
            <a:spLocks noGrp="1"/>
          </p:cNvSpPr>
          <p:nvPr>
            <p:ph idx="1"/>
          </p:nvPr>
        </p:nvSpPr>
        <p:spPr>
          <a:xfrm>
            <a:off x="5486400" y="1447800"/>
            <a:ext cx="3429000" cy="4953001"/>
          </a:xfrm>
        </p:spPr>
        <p:txBody>
          <a:bodyPr>
            <a:noAutofit/>
          </a:bodyPr>
          <a:lstStyle/>
          <a:p>
            <a:pPr marL="228600" indent="-228600" algn="just"/>
            <a:r>
              <a:rPr lang="id-ID" sz="1800" dirty="0" smtClean="0"/>
              <a:t>Tren pelaku tindakan pelanggaran dalam katagori aktor non negara tidak banyak berubah. Sebagaimana hasil-hasil pemantauan pada tahun-tahun sebelumnya, warga menjadi aktor dominan tindakan pelanggaran kebebasan beragama/berkeyakinan. Tahun ini warga tercatat melakukan 44 tindakan pelanggaran. Berikutnya Aliansi Ormas Islam, FPI dan MUI (masing-masing dengan 13 tindakan). Di peringkat kelima pelaku pelanggaran non negara tertinggi adalah tokoh masyarakat (dengan 8 tindakan) </a:t>
            </a:r>
            <a:endParaRPr lang="id-ID" sz="1800" dirty="0">
              <a:latin typeface="HelveticaNeueLT Std Cn" pitchFamily="34" charset="0"/>
            </a:endParaRPr>
          </a:p>
        </p:txBody>
      </p:sp>
    </p:spTree>
    <p:extLst>
      <p:ext uri="{BB962C8B-B14F-4D97-AF65-F5344CB8AC3E}">
        <p14:creationId xmlns:p14="http://schemas.microsoft.com/office/powerpoint/2010/main" val="33844758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3714</TotalTime>
  <Words>1161</Words>
  <Application>Microsoft Macintosh PowerPoint</Application>
  <PresentationFormat>On-screen Show (4:3)</PresentationFormat>
  <Paragraphs>377</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Integral</vt:lpstr>
      <vt:lpstr>PowerPoint Presentation</vt:lpstr>
      <vt:lpstr>PowerPoint Presentation</vt:lpstr>
      <vt:lpstr>Sebaran 197 Peristiwa PER BULAN</vt:lpstr>
      <vt:lpstr>SEBARAN 197 peristiwa  berdasarkan wilayah</vt:lpstr>
      <vt:lpstr>5 WILAYAH Tertinggi</vt:lpstr>
      <vt:lpstr>KATEGORI  AKTOR DALAM 236 TINDAKAN PELANGGARAN</vt:lpstr>
      <vt:lpstr>PowerPoint Presentation</vt:lpstr>
      <vt:lpstr>PowerPoint Presentation</vt:lpstr>
      <vt:lpstr>Aktor  non negara</vt:lpstr>
      <vt:lpstr>PowerPoint Presentation</vt:lpstr>
      <vt:lpstr>Kelompok Korban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Peristiwa 6 tahun terakhir</dc:title>
  <dc:creator>hilal</dc:creator>
  <cp:lastModifiedBy>ismail hasani</cp:lastModifiedBy>
  <cp:revision>70</cp:revision>
  <dcterms:created xsi:type="dcterms:W3CDTF">2013-03-02T12:41:08Z</dcterms:created>
  <dcterms:modified xsi:type="dcterms:W3CDTF">2016-01-29T08:17:11Z</dcterms:modified>
</cp:coreProperties>
</file>